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93455" r:id="rId4"/>
    <p:sldMasterId id="2147493479" r:id="rId5"/>
  </p:sldMasterIdLst>
  <p:notesMasterIdLst>
    <p:notesMasterId r:id="rId39"/>
  </p:notesMasterIdLst>
  <p:handoutMasterIdLst>
    <p:handoutMasterId r:id="rId40"/>
  </p:handoutMasterIdLst>
  <p:sldIdLst>
    <p:sldId id="264" r:id="rId6"/>
    <p:sldId id="345" r:id="rId7"/>
    <p:sldId id="377" r:id="rId8"/>
    <p:sldId id="378" r:id="rId9"/>
    <p:sldId id="364" r:id="rId10"/>
    <p:sldId id="369" r:id="rId11"/>
    <p:sldId id="379" r:id="rId12"/>
    <p:sldId id="368" r:id="rId13"/>
    <p:sldId id="347" r:id="rId14"/>
    <p:sldId id="350" r:id="rId15"/>
    <p:sldId id="343" r:id="rId16"/>
    <p:sldId id="351" r:id="rId17"/>
    <p:sldId id="338" r:id="rId18"/>
    <p:sldId id="391" r:id="rId19"/>
    <p:sldId id="339" r:id="rId20"/>
    <p:sldId id="361" r:id="rId21"/>
    <p:sldId id="356" r:id="rId22"/>
    <p:sldId id="357" r:id="rId23"/>
    <p:sldId id="358" r:id="rId24"/>
    <p:sldId id="360" r:id="rId25"/>
    <p:sldId id="389" r:id="rId26"/>
    <p:sldId id="390" r:id="rId27"/>
    <p:sldId id="388" r:id="rId28"/>
    <p:sldId id="380" r:id="rId29"/>
    <p:sldId id="381" r:id="rId30"/>
    <p:sldId id="382" r:id="rId31"/>
    <p:sldId id="383" r:id="rId32"/>
    <p:sldId id="384" r:id="rId33"/>
    <p:sldId id="385" r:id="rId34"/>
    <p:sldId id="386" r:id="rId35"/>
    <p:sldId id="372" r:id="rId36"/>
    <p:sldId id="387" r:id="rId37"/>
    <p:sldId id="314"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p15:clr>
            <a:srgbClr val="A4A3A4"/>
          </p15:clr>
        </p15:guide>
        <p15:guide id="2" orient="horz" pos="1663">
          <p15:clr>
            <a:srgbClr val="A4A3A4"/>
          </p15:clr>
        </p15:guide>
        <p15:guide id="3" pos="346">
          <p15:clr>
            <a:srgbClr val="A4A3A4"/>
          </p15:clr>
        </p15:guide>
        <p15:guide id="4" pos="37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E2F"/>
    <a:srgbClr val="002868"/>
    <a:srgbClr val="100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2" autoAdjust="0"/>
    <p:restoredTop sz="46610" autoAdjust="0"/>
  </p:normalViewPr>
  <p:slideViewPr>
    <p:cSldViewPr snapToGrid="0" snapToObjects="1">
      <p:cViewPr varScale="1">
        <p:scale>
          <a:sx n="48" d="100"/>
          <a:sy n="48" d="100"/>
        </p:scale>
        <p:origin x="2952" y="48"/>
      </p:cViewPr>
      <p:guideLst>
        <p:guide orient="horz" pos="3097"/>
        <p:guide orient="horz" pos="1663"/>
        <p:guide pos="346"/>
        <p:guide pos="3728"/>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503361-BCFB-C645-AB20-1942CE599D08}" type="datetimeFigureOut">
              <a:rPr lang="en-US" smtClean="0"/>
              <a:t>2/21/2024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0D9DCE-0100-B047-B263-C910E4E93E85}" type="slidenum">
              <a:rPr lang="en-US" smtClean="0"/>
              <a:t>‹#›</a:t>
            </a:fld>
            <a:endParaRPr lang="en-US"/>
          </a:p>
        </p:txBody>
      </p:sp>
    </p:spTree>
    <p:extLst>
      <p:ext uri="{BB962C8B-B14F-4D97-AF65-F5344CB8AC3E}">
        <p14:creationId xmlns:p14="http://schemas.microsoft.com/office/powerpoint/2010/main" val="105435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D7416-84E8-6745-8BE3-E516E5F20B1E}" type="datetimeFigureOut">
              <a:rPr lang="en-US" smtClean="0"/>
              <a:t>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421DDC-7030-EA4B-B77F-4ADE91E903C0}" type="slidenum">
              <a:rPr lang="en-US" smtClean="0"/>
              <a:t>‹#›</a:t>
            </a:fld>
            <a:endParaRPr lang="en-US"/>
          </a:p>
        </p:txBody>
      </p:sp>
    </p:spTree>
    <p:extLst>
      <p:ext uri="{BB962C8B-B14F-4D97-AF65-F5344CB8AC3E}">
        <p14:creationId xmlns:p14="http://schemas.microsoft.com/office/powerpoint/2010/main" val="242347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a:t>
            </a:fld>
            <a:endParaRPr lang="en-US"/>
          </a:p>
        </p:txBody>
      </p:sp>
    </p:spTree>
    <p:extLst>
      <p:ext uri="{BB962C8B-B14F-4D97-AF65-F5344CB8AC3E}">
        <p14:creationId xmlns:p14="http://schemas.microsoft.com/office/powerpoint/2010/main" val="388586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Human Subject:</a:t>
            </a:r>
            <a:r>
              <a:rPr lang="en-US" sz="1200" kern="1200" dirty="0" smtClean="0">
                <a:solidFill>
                  <a:schemeClr val="tx1"/>
                </a:solidFill>
                <a:effectLst/>
                <a:latin typeface="+mn-lt"/>
                <a:ea typeface="+mn-ea"/>
                <a:cs typeface="+mn-cs"/>
              </a:rPr>
              <a:t>  A </a:t>
            </a:r>
            <a:r>
              <a:rPr lang="en-US" sz="1200" u="sng" kern="1200" dirty="0" smtClean="0">
                <a:solidFill>
                  <a:schemeClr val="tx1"/>
                </a:solidFill>
                <a:effectLst/>
                <a:latin typeface="+mn-lt"/>
                <a:ea typeface="+mn-ea"/>
                <a:cs typeface="+mn-cs"/>
              </a:rPr>
              <a:t>living individual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about whom</a:t>
            </a:r>
            <a:r>
              <a:rPr lang="en-US" sz="1200" kern="1200" dirty="0" smtClean="0">
                <a:solidFill>
                  <a:schemeClr val="tx1"/>
                </a:solidFill>
                <a:effectLst/>
                <a:latin typeface="+mn-lt"/>
                <a:ea typeface="+mn-ea"/>
                <a:cs typeface="+mn-cs"/>
              </a:rPr>
              <a:t> an investigator (whether professional or student) conducting research:</a:t>
            </a:r>
          </a:p>
          <a:p>
            <a:r>
              <a:rPr lang="en-US" sz="1200" kern="1200" dirty="0" smtClean="0">
                <a:solidFill>
                  <a:schemeClr val="tx1"/>
                </a:solidFill>
                <a:effectLst/>
                <a:latin typeface="+mn-lt"/>
                <a:ea typeface="+mn-ea"/>
                <a:cs typeface="+mn-cs"/>
              </a:rPr>
              <a:t>(i)	obtains information or </a:t>
            </a:r>
            <a:r>
              <a:rPr lang="en-US" sz="1200" kern="1200" dirty="0" err="1" smtClean="0">
                <a:solidFill>
                  <a:schemeClr val="tx1"/>
                </a:solidFill>
                <a:effectLst/>
                <a:latin typeface="+mn-lt"/>
                <a:ea typeface="+mn-ea"/>
                <a:cs typeface="+mn-cs"/>
              </a:rPr>
              <a:t>biospecimens</a:t>
            </a:r>
            <a:r>
              <a:rPr lang="en-US" sz="1200" kern="1200" dirty="0" smtClean="0">
                <a:solidFill>
                  <a:schemeClr val="tx1"/>
                </a:solidFill>
                <a:effectLst/>
                <a:latin typeface="+mn-lt"/>
                <a:ea typeface="+mn-ea"/>
                <a:cs typeface="+mn-cs"/>
              </a:rPr>
              <a:t> through intervention or interaction with the individual, and uses, studies, or analyzes the information or </a:t>
            </a:r>
            <a:r>
              <a:rPr lang="en-US" sz="1200" kern="1200" dirty="0" err="1" smtClean="0">
                <a:solidFill>
                  <a:schemeClr val="tx1"/>
                </a:solidFill>
                <a:effectLst/>
                <a:latin typeface="+mn-lt"/>
                <a:ea typeface="+mn-ea"/>
                <a:cs typeface="+mn-cs"/>
              </a:rPr>
              <a:t>biospecimens</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(ii)	obtains, uses, studies, analyzed, or generates identifiable private information or identifiable </a:t>
            </a:r>
            <a:r>
              <a:rPr lang="en-US" sz="1200" kern="1200" dirty="0" err="1" smtClean="0">
                <a:solidFill>
                  <a:schemeClr val="tx1"/>
                </a:solidFill>
                <a:effectLst/>
                <a:latin typeface="+mn-lt"/>
                <a:ea typeface="+mn-ea"/>
                <a:cs typeface="+mn-cs"/>
              </a:rPr>
              <a:t>biospecimens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12</a:t>
            </a:fld>
            <a:endParaRPr lang="en-US"/>
          </a:p>
        </p:txBody>
      </p:sp>
    </p:spTree>
    <p:extLst>
      <p:ext uri="{BB962C8B-B14F-4D97-AF65-F5344CB8AC3E}">
        <p14:creationId xmlns:p14="http://schemas.microsoft.com/office/powerpoint/2010/main" val="292102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13</a:t>
            </a:fld>
            <a:endParaRPr lang="en-US"/>
          </a:p>
        </p:txBody>
      </p:sp>
    </p:spTree>
    <p:extLst>
      <p:ext uri="{BB962C8B-B14F-4D97-AF65-F5344CB8AC3E}">
        <p14:creationId xmlns:p14="http://schemas.microsoft.com/office/powerpoint/2010/main" val="72187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14</a:t>
            </a:fld>
            <a:endParaRPr lang="en-US"/>
          </a:p>
        </p:txBody>
      </p:sp>
    </p:spTree>
    <p:extLst>
      <p:ext uri="{BB962C8B-B14F-4D97-AF65-F5344CB8AC3E}">
        <p14:creationId xmlns:p14="http://schemas.microsoft.com/office/powerpoint/2010/main" val="97983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16</a:t>
            </a:fld>
            <a:endParaRPr lang="en-US"/>
          </a:p>
        </p:txBody>
      </p:sp>
    </p:spTree>
    <p:extLst>
      <p:ext uri="{BB962C8B-B14F-4D97-AF65-F5344CB8AC3E}">
        <p14:creationId xmlns:p14="http://schemas.microsoft.com/office/powerpoint/2010/main" val="3316450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17</a:t>
            </a:fld>
            <a:endParaRPr lang="en-US"/>
          </a:p>
        </p:txBody>
      </p:sp>
    </p:spTree>
    <p:extLst>
      <p:ext uri="{BB962C8B-B14F-4D97-AF65-F5344CB8AC3E}">
        <p14:creationId xmlns:p14="http://schemas.microsoft.com/office/powerpoint/2010/main" val="57639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18</a:t>
            </a:fld>
            <a:endParaRPr lang="en-US"/>
          </a:p>
        </p:txBody>
      </p:sp>
    </p:spTree>
    <p:extLst>
      <p:ext uri="{BB962C8B-B14F-4D97-AF65-F5344CB8AC3E}">
        <p14:creationId xmlns:p14="http://schemas.microsoft.com/office/powerpoint/2010/main" val="172981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19</a:t>
            </a:fld>
            <a:endParaRPr lang="en-US"/>
          </a:p>
        </p:txBody>
      </p:sp>
    </p:spTree>
    <p:extLst>
      <p:ext uri="{BB962C8B-B14F-4D97-AF65-F5344CB8AC3E}">
        <p14:creationId xmlns:p14="http://schemas.microsoft.com/office/powerpoint/2010/main" val="190646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20</a:t>
            </a:fld>
            <a:endParaRPr lang="en-US"/>
          </a:p>
        </p:txBody>
      </p:sp>
    </p:spTree>
    <p:extLst>
      <p:ext uri="{BB962C8B-B14F-4D97-AF65-F5344CB8AC3E}">
        <p14:creationId xmlns:p14="http://schemas.microsoft.com/office/powerpoint/2010/main" val="3359087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21</a:t>
            </a:fld>
            <a:endParaRPr lang="en-US"/>
          </a:p>
        </p:txBody>
      </p:sp>
    </p:spTree>
    <p:extLst>
      <p:ext uri="{BB962C8B-B14F-4D97-AF65-F5344CB8AC3E}">
        <p14:creationId xmlns:p14="http://schemas.microsoft.com/office/powerpoint/2010/main" val="208609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Case study / case series </a:t>
            </a:r>
            <a:r>
              <a:rPr lang="en-US" sz="1200" b="0" i="0" kern="1200" dirty="0" smtClean="0">
                <a:solidFill>
                  <a:schemeClr val="tx1"/>
                </a:solidFill>
                <a:effectLst/>
                <a:latin typeface="+mn-lt"/>
                <a:ea typeface="+mn-ea"/>
                <a:cs typeface="+mn-cs"/>
              </a:rPr>
              <a:t>a write up of a single case, or two or three cases, does mot constituting research. The retrospective summary of such a few number of cases is not considered to meet the definition of research.  A review of four or more cases is considered to meet the definition of research and prospective IRB review is required.</a:t>
            </a: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Survey Administration or Interview for a Non Research Purpose </a:t>
            </a:r>
            <a:r>
              <a:rPr lang="en-US" sz="1200" kern="1200" dirty="0" smtClean="0">
                <a:solidFill>
                  <a:schemeClr val="tx1"/>
                </a:solidFill>
                <a:effectLst/>
                <a:latin typeface="+mn-lt"/>
                <a:ea typeface="+mn-ea"/>
                <a:cs typeface="+mn-cs"/>
              </a:rPr>
              <a:t>There is no hypothesis or experimental question being asked so the definition of "systematic investigation" is not met, nor is there any intent to generalize the knowledge beyond the administration purposes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Secondary Analysis of De-Identified Data</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When an investigator </a:t>
            </a:r>
            <a:r>
              <a:rPr lang="en-US" sz="1200" kern="1200" dirty="0" smtClean="0">
                <a:solidFill>
                  <a:schemeClr val="tx1"/>
                </a:solidFill>
                <a:effectLst/>
                <a:latin typeface="+mn-lt"/>
                <a:ea typeface="+mn-ea"/>
                <a:cs typeface="+mn-cs"/>
              </a:rPr>
              <a:t>obtains a de-identified data set from another investigator, and/or from publicly available records, thee data will contain specific data points that will be analyzed with specific statistical tests to answer a specific research question.  </a:t>
            </a:r>
          </a:p>
          <a:p>
            <a:pPr lvl="0"/>
            <a:r>
              <a:rPr lang="en-US" sz="1200" kern="1200" dirty="0" smtClean="0">
                <a:solidFill>
                  <a:schemeClr val="tx1"/>
                </a:solidFill>
                <a:effectLst/>
                <a:latin typeface="+mn-lt"/>
                <a:ea typeface="+mn-ea"/>
                <a:cs typeface="+mn-cs"/>
              </a:rPr>
              <a:t>The activity may meet the definition of research, but because there is no intervention or interaction with a human and because the data is not </a:t>
            </a:r>
            <a:r>
              <a:rPr lang="en-US" sz="1200" u="sng"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 identifiable information, the definition of human subject is not met. </a:t>
            </a:r>
          </a:p>
          <a:p>
            <a:endParaRPr lang="en-US" dirty="0" smtClean="0"/>
          </a:p>
          <a:p>
            <a:r>
              <a:rPr lang="en-US" sz="1200" b="1" i="0" kern="1200" dirty="0" smtClean="0">
                <a:solidFill>
                  <a:schemeClr val="tx1"/>
                </a:solidFill>
                <a:effectLst/>
                <a:latin typeface="+mn-lt"/>
                <a:ea typeface="+mn-ea"/>
                <a:cs typeface="+mn-cs"/>
              </a:rPr>
              <a:t>Research on cadavers or on samples obtained from cadavers, I</a:t>
            </a:r>
            <a:r>
              <a:rPr lang="en-US" sz="1200" b="0" i="0" kern="1200" dirty="0" smtClean="0">
                <a:solidFill>
                  <a:schemeClr val="tx1"/>
                </a:solidFill>
                <a:effectLst/>
                <a:latin typeface="+mn-lt"/>
                <a:ea typeface="+mn-ea"/>
                <a:cs typeface="+mn-cs"/>
              </a:rPr>
              <a:t>RB review is not needed as the definition of human subject pertains to living individuals. However, if personal identifying information is linked to the materials, then HIPAA must be appropriately addressed.  The Assurance of Using Decedent Information form must be submitted to the IRB, which also acts as the HIPAA privacy board for research purpose</a:t>
            </a:r>
            <a:endParaRPr lang="en-US" dirty="0" smtClean="0"/>
          </a:p>
          <a:p>
            <a:endParaRPr lang="en-US" dirty="0" smtClean="0"/>
          </a:p>
          <a:p>
            <a:endParaRPr lang="en-US" dirty="0" smtClean="0"/>
          </a:p>
          <a:p>
            <a:r>
              <a:rPr lang="en-US" sz="1200" b="1" kern="1200" dirty="0" smtClean="0">
                <a:solidFill>
                  <a:schemeClr val="tx1"/>
                </a:solidFill>
                <a:effectLst/>
                <a:latin typeface="+mn-lt"/>
                <a:ea typeface="+mn-ea"/>
                <a:cs typeface="+mn-cs"/>
              </a:rPr>
              <a:t>Quality Improvement Project </a:t>
            </a:r>
            <a:r>
              <a:rPr lang="en-US" sz="1200" kern="1200" dirty="0" smtClean="0">
                <a:solidFill>
                  <a:schemeClr val="tx1"/>
                </a:solidFill>
                <a:effectLst/>
                <a:latin typeface="+mn-lt"/>
                <a:ea typeface="+mn-ea"/>
                <a:cs typeface="+mn-cs"/>
              </a:rPr>
              <a:t>there is no hypothesis or experimental question being asked so the definition of "systematic investigation" is not met and therefore the definition of research is not met; and </a:t>
            </a:r>
            <a:r>
              <a:rPr lang="en-US" sz="1200" b="1" kern="1200" dirty="0" smtClean="0">
                <a:solidFill>
                  <a:schemeClr val="tx1"/>
                </a:solidFill>
                <a:effectLst/>
                <a:latin typeface="+mn-lt"/>
                <a:ea typeface="+mn-ea"/>
                <a:cs typeface="+mn-cs"/>
              </a:rPr>
              <a:t>the intention</a:t>
            </a:r>
            <a:r>
              <a:rPr lang="en-US" sz="1200" kern="1200" dirty="0" smtClean="0">
                <a:solidFill>
                  <a:schemeClr val="tx1"/>
                </a:solidFill>
                <a:effectLst/>
                <a:latin typeface="+mn-lt"/>
                <a:ea typeface="+mn-ea"/>
                <a:cs typeface="+mn-cs"/>
              </a:rPr>
              <a:t> is to improve compliance with an existing and accepted policy not to contribute to generalizable knowledge. </a:t>
            </a:r>
            <a:endParaRPr lang="en-US" dirty="0" smtClean="0"/>
          </a:p>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22</a:t>
            </a:fld>
            <a:endParaRPr lang="en-US"/>
          </a:p>
        </p:txBody>
      </p:sp>
    </p:spTree>
    <p:extLst>
      <p:ext uri="{BB962C8B-B14F-4D97-AF65-F5344CB8AC3E}">
        <p14:creationId xmlns:p14="http://schemas.microsoft.com/office/powerpoint/2010/main" val="77583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a:t>
            </a:fld>
            <a:endParaRPr lang="en-US"/>
          </a:p>
        </p:txBody>
      </p:sp>
    </p:spTree>
    <p:extLst>
      <p:ext uri="{BB962C8B-B14F-4D97-AF65-F5344CB8AC3E}">
        <p14:creationId xmlns:p14="http://schemas.microsoft.com/office/powerpoint/2010/main" val="482134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421DDC-7030-EA4B-B77F-4ADE91E903C0}" type="slidenum">
              <a:rPr lang="en-US" smtClean="0"/>
              <a:t>24</a:t>
            </a:fld>
            <a:endParaRPr lang="en-US"/>
          </a:p>
        </p:txBody>
      </p:sp>
    </p:spTree>
    <p:extLst>
      <p:ext uri="{BB962C8B-B14F-4D97-AF65-F5344CB8AC3E}">
        <p14:creationId xmlns:p14="http://schemas.microsoft.com/office/powerpoint/2010/main" val="221650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25</a:t>
            </a:fld>
            <a:endParaRPr lang="en-US"/>
          </a:p>
        </p:txBody>
      </p:sp>
    </p:spTree>
    <p:extLst>
      <p:ext uri="{BB962C8B-B14F-4D97-AF65-F5344CB8AC3E}">
        <p14:creationId xmlns:p14="http://schemas.microsoft.com/office/powerpoint/2010/main" val="4143362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26</a:t>
            </a:fld>
            <a:endParaRPr lang="en-US"/>
          </a:p>
        </p:txBody>
      </p:sp>
    </p:spTree>
    <p:extLst>
      <p:ext uri="{BB962C8B-B14F-4D97-AF65-F5344CB8AC3E}">
        <p14:creationId xmlns:p14="http://schemas.microsoft.com/office/powerpoint/2010/main" val="820479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421DDC-7030-EA4B-B77F-4ADE91E903C0}" type="slidenum">
              <a:rPr lang="en-US" smtClean="0"/>
              <a:t>27</a:t>
            </a:fld>
            <a:endParaRPr lang="en-US"/>
          </a:p>
        </p:txBody>
      </p:sp>
    </p:spTree>
    <p:extLst>
      <p:ext uri="{BB962C8B-B14F-4D97-AF65-F5344CB8AC3E}">
        <p14:creationId xmlns:p14="http://schemas.microsoft.com/office/powerpoint/2010/main" val="2139858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 Table 1 below.   </a:t>
            </a:r>
          </a:p>
          <a:p>
            <a:r>
              <a:rPr lang="en-US" b="1" dirty="0" smtClean="0"/>
              <a:t> </a:t>
            </a:r>
            <a:endParaRPr lang="en-US" dirty="0" smtClean="0"/>
          </a:p>
          <a:p>
            <a:r>
              <a:rPr lang="en-US" b="1" dirty="0" smtClean="0"/>
              <a:t>Note:  HIPAA is only applicable when one or more of the following identifiers are associated with the heath information of an individual.  Use of one or more identifier without any associated health information would not trigger HIPAA- in that case the answer to question III.2 below should be “NO.”</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28</a:t>
            </a:fld>
            <a:endParaRPr lang="en-US"/>
          </a:p>
        </p:txBody>
      </p:sp>
    </p:spTree>
    <p:extLst>
      <p:ext uri="{BB962C8B-B14F-4D97-AF65-F5344CB8AC3E}">
        <p14:creationId xmlns:p14="http://schemas.microsoft.com/office/powerpoint/2010/main" val="2423419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29</a:t>
            </a:fld>
            <a:endParaRPr lang="en-US"/>
          </a:p>
        </p:txBody>
      </p:sp>
    </p:spTree>
    <p:extLst>
      <p:ext uri="{BB962C8B-B14F-4D97-AF65-F5344CB8AC3E}">
        <p14:creationId xmlns:p14="http://schemas.microsoft.com/office/powerpoint/2010/main" val="2677283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30</a:t>
            </a:fld>
            <a:endParaRPr lang="en-US"/>
          </a:p>
        </p:txBody>
      </p:sp>
    </p:spTree>
    <p:extLst>
      <p:ext uri="{BB962C8B-B14F-4D97-AF65-F5344CB8AC3E}">
        <p14:creationId xmlns:p14="http://schemas.microsoft.com/office/powerpoint/2010/main" val="1846716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0408A-6290-42DE-A2D2-FFA1047CB7D7}" type="slidenum">
              <a:rPr lang="en-US" smtClean="0"/>
              <a:t>32</a:t>
            </a:fld>
            <a:endParaRPr lang="en-US"/>
          </a:p>
        </p:txBody>
      </p:sp>
    </p:spTree>
    <p:extLst>
      <p:ext uri="{BB962C8B-B14F-4D97-AF65-F5344CB8AC3E}">
        <p14:creationId xmlns:p14="http://schemas.microsoft.com/office/powerpoint/2010/main" val="3983895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33</a:t>
            </a:fld>
            <a:endParaRPr lang="en-US"/>
          </a:p>
        </p:txBody>
      </p:sp>
    </p:spTree>
    <p:extLst>
      <p:ext uri="{BB962C8B-B14F-4D97-AF65-F5344CB8AC3E}">
        <p14:creationId xmlns:p14="http://schemas.microsoft.com/office/powerpoint/2010/main" val="336249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3</a:t>
            </a:fld>
            <a:endParaRPr lang="en-US"/>
          </a:p>
        </p:txBody>
      </p:sp>
    </p:spTree>
    <p:extLst>
      <p:ext uri="{BB962C8B-B14F-4D97-AF65-F5344CB8AC3E}">
        <p14:creationId xmlns:p14="http://schemas.microsoft.com/office/powerpoint/2010/main" val="240838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0408A-6290-42DE-A2D2-FFA1047CB7D7}" type="slidenum">
              <a:rPr lang="en-US" smtClean="0"/>
              <a:t>5</a:t>
            </a:fld>
            <a:endParaRPr lang="en-US"/>
          </a:p>
        </p:txBody>
      </p:sp>
    </p:spTree>
    <p:extLst>
      <p:ext uri="{BB962C8B-B14F-4D97-AF65-F5344CB8AC3E}">
        <p14:creationId xmlns:p14="http://schemas.microsoft.com/office/powerpoint/2010/main" val="297442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6</a:t>
            </a:fld>
            <a:endParaRPr lang="en-US"/>
          </a:p>
        </p:txBody>
      </p:sp>
    </p:spTree>
    <p:extLst>
      <p:ext uri="{BB962C8B-B14F-4D97-AF65-F5344CB8AC3E}">
        <p14:creationId xmlns:p14="http://schemas.microsoft.com/office/powerpoint/2010/main" val="87529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8</a:t>
            </a:fld>
            <a:endParaRPr lang="en-US"/>
          </a:p>
        </p:txBody>
      </p:sp>
    </p:spTree>
    <p:extLst>
      <p:ext uri="{BB962C8B-B14F-4D97-AF65-F5344CB8AC3E}">
        <p14:creationId xmlns:p14="http://schemas.microsoft.com/office/powerpoint/2010/main" val="91830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9</a:t>
            </a:fld>
            <a:endParaRPr lang="en-US"/>
          </a:p>
        </p:txBody>
      </p:sp>
    </p:spTree>
    <p:extLst>
      <p:ext uri="{BB962C8B-B14F-4D97-AF65-F5344CB8AC3E}">
        <p14:creationId xmlns:p14="http://schemas.microsoft.com/office/powerpoint/2010/main" val="229772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smtClean="0">
                <a:solidFill>
                  <a:schemeClr val="tx1"/>
                </a:solidFill>
                <a:effectLst/>
                <a:latin typeface="+mn-lt"/>
                <a:ea typeface="+mn-ea"/>
                <a:cs typeface="+mn-cs"/>
              </a:rPr>
              <a:t>Generalizable Knowledge: </a:t>
            </a:r>
            <a:r>
              <a:rPr lang="en-US" sz="1200" kern="1200" dirty="0" smtClean="0">
                <a:solidFill>
                  <a:schemeClr val="tx1"/>
                </a:solidFill>
                <a:effectLst/>
                <a:latin typeface="+mn-lt"/>
                <a:ea typeface="+mn-ea"/>
                <a:cs typeface="+mn-cs"/>
              </a:rPr>
              <a:t>Information resulting from a systematic investigation that has at least one of the following characteristics: </a:t>
            </a:r>
          </a:p>
          <a:p>
            <a:pPr lvl="0" hangingPunct="0"/>
            <a:r>
              <a:rPr lang="en-US" sz="1200" kern="1200" dirty="0" smtClean="0">
                <a:solidFill>
                  <a:schemeClr val="tx1"/>
                </a:solidFill>
                <a:effectLst/>
                <a:latin typeface="+mn-lt"/>
                <a:ea typeface="+mn-ea"/>
                <a:cs typeface="+mn-cs"/>
              </a:rPr>
              <a:t>it is intended to be disseminated to a broader external audience by means such as professional publication and/or formal presentation</a:t>
            </a:r>
          </a:p>
          <a:p>
            <a:pPr lvl="0" hangingPunct="0"/>
            <a:r>
              <a:rPr lang="en-US" sz="1200" kern="1200" dirty="0" smtClean="0">
                <a:solidFill>
                  <a:schemeClr val="tx1"/>
                </a:solidFill>
                <a:effectLst/>
                <a:latin typeface="+mn-lt"/>
                <a:ea typeface="+mn-ea"/>
                <a:cs typeface="+mn-cs"/>
              </a:rPr>
              <a:t>it may be applicable to circumstances other than those under which the systematic investigation was conducted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Research:  </a:t>
            </a:r>
            <a:r>
              <a:rPr lang="en-US" sz="1200" b="0" kern="1200" dirty="0" smtClean="0">
                <a:solidFill>
                  <a:schemeClr val="tx1"/>
                </a:solidFill>
                <a:effectLst/>
                <a:latin typeface="+mn-lt"/>
                <a:ea typeface="+mn-ea"/>
                <a:cs typeface="+mn-cs"/>
              </a:rPr>
              <a:t>A systematic investigation, including research development, testing and evaluation, designed to develop or contribute to generalizable knowledge.</a:t>
            </a:r>
            <a:r>
              <a:rPr lang="en-US" sz="1200" b="1"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10</a:t>
            </a:fld>
            <a:endParaRPr lang="en-US"/>
          </a:p>
        </p:txBody>
      </p:sp>
    </p:spTree>
    <p:extLst>
      <p:ext uri="{BB962C8B-B14F-4D97-AF65-F5344CB8AC3E}">
        <p14:creationId xmlns:p14="http://schemas.microsoft.com/office/powerpoint/2010/main" val="139311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Will generalizable knowledge result from a systematic investigation? 	</a:t>
            </a:r>
          </a:p>
          <a:p>
            <a:r>
              <a:rPr lang="en-US" sz="1000" b="1" u="sng" kern="1200" dirty="0" smtClean="0">
                <a:solidFill>
                  <a:schemeClr val="tx1"/>
                </a:solidFill>
                <a:effectLst/>
                <a:latin typeface="Arial" panose="020B0604020202020204" pitchFamily="34" charset="0"/>
                <a:ea typeface="+mn-ea"/>
                <a:cs typeface="Arial" panose="020B0604020202020204" pitchFamily="34" charset="0"/>
              </a:rPr>
              <a:t>If Yes</a:t>
            </a:r>
            <a:r>
              <a:rPr lang="en-US" sz="1000" b="1" kern="1200" dirty="0" smtClean="0">
                <a:solidFill>
                  <a:schemeClr val="tx1"/>
                </a:solidFill>
                <a:effectLst/>
                <a:latin typeface="Arial" panose="020B0604020202020204" pitchFamily="34" charset="0"/>
                <a:ea typeface="+mn-ea"/>
                <a:cs typeface="Arial" panose="020B0604020202020204" pitchFamily="34" charset="0"/>
              </a:rPr>
              <a:t>, proceed to Part II, the activity meets the definition of research (provided above for reference) and the next step is to determine if human subjects are involved.   </a:t>
            </a:r>
            <a:r>
              <a:rPr lang="en-US" sz="1000" b="1" u="sng" kern="1200" dirty="0" smtClean="0">
                <a:solidFill>
                  <a:schemeClr val="tx1"/>
                </a:solidFill>
                <a:effectLst/>
                <a:latin typeface="Arial" panose="020B0604020202020204" pitchFamily="34" charset="0"/>
                <a:ea typeface="+mn-ea"/>
                <a:cs typeface="Arial" panose="020B0604020202020204" pitchFamily="34" charset="0"/>
              </a:rPr>
              <a:t>If No</a:t>
            </a:r>
            <a:r>
              <a:rPr lang="en-US" sz="1000" b="1" kern="1200" dirty="0" smtClean="0">
                <a:solidFill>
                  <a:schemeClr val="tx1"/>
                </a:solidFill>
                <a:effectLst/>
                <a:latin typeface="Arial" panose="020B0604020202020204" pitchFamily="34" charset="0"/>
                <a:ea typeface="+mn-ea"/>
                <a:cs typeface="Arial" panose="020B0604020202020204" pitchFamily="34" charset="0"/>
              </a:rPr>
              <a:t>, proceed to Part III.</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4421DDC-7030-EA4B-B77F-4ADE91E903C0}" type="slidenum">
              <a:rPr lang="en-US" smtClean="0"/>
              <a:t>11</a:t>
            </a:fld>
            <a:endParaRPr lang="en-US"/>
          </a:p>
        </p:txBody>
      </p:sp>
    </p:spTree>
    <p:extLst>
      <p:ext uri="{BB962C8B-B14F-4D97-AF65-F5344CB8AC3E}">
        <p14:creationId xmlns:p14="http://schemas.microsoft.com/office/powerpoint/2010/main" val="390347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1682750"/>
            <a:ext cx="8401050" cy="1454150"/>
          </a:xfrm>
        </p:spPr>
        <p:txBody>
          <a:bodyPr>
            <a:noAutofit/>
          </a:bodyPr>
          <a:lstStyle>
            <a:lvl1pPr marL="0" indent="0">
              <a:spcBef>
                <a:spcPts val="0"/>
              </a:spcBef>
              <a:buNone/>
              <a:defRPr sz="4400"/>
            </a:lvl1pPr>
          </a:lstStyle>
          <a:p>
            <a:pPr lvl="0"/>
            <a:r>
              <a:rPr lang="en-US" dirty="0" smtClean="0"/>
              <a:t>Headline 1 here</a:t>
            </a:r>
          </a:p>
          <a:p>
            <a:pPr lvl="0"/>
            <a:r>
              <a:rPr lang="en-US" dirty="0" smtClean="0"/>
              <a:t>Headline 2 here</a:t>
            </a:r>
            <a:endParaRPr lang="en-US" dirty="0"/>
          </a:p>
        </p:txBody>
      </p:sp>
      <p:sp>
        <p:nvSpPr>
          <p:cNvPr id="8" name="Text Placeholder 7"/>
          <p:cNvSpPr>
            <a:spLocks noGrp="1"/>
          </p:cNvSpPr>
          <p:nvPr>
            <p:ph type="body" sz="quarter" idx="11" hasCustomPrompt="1"/>
          </p:nvPr>
        </p:nvSpPr>
        <p:spPr>
          <a:xfrm>
            <a:off x="457200" y="3323528"/>
            <a:ext cx="8401050" cy="467422"/>
          </a:xfrm>
        </p:spPr>
        <p:txBody>
          <a:bodyPr>
            <a:noAutofit/>
          </a:bodyPr>
          <a:lstStyle>
            <a:lvl1pPr marL="0" indent="0">
              <a:spcBef>
                <a:spcPts val="0"/>
              </a:spcBef>
              <a:buNone/>
              <a:defRPr sz="2400">
                <a:solidFill>
                  <a:schemeClr val="bg1">
                    <a:lumMod val="65000"/>
                  </a:schemeClr>
                </a:solidFill>
              </a:defRPr>
            </a:lvl1pPr>
          </a:lstStyle>
          <a:p>
            <a:pPr lvl="0"/>
            <a:r>
              <a:rPr lang="en-US" dirty="0" smtClean="0"/>
              <a:t>Presenter’s Name</a:t>
            </a:r>
            <a:endParaRPr lang="en-US" dirty="0"/>
          </a:p>
        </p:txBody>
      </p:sp>
      <p:sp>
        <p:nvSpPr>
          <p:cNvPr id="10" name="Text Placeholder 9"/>
          <p:cNvSpPr>
            <a:spLocks noGrp="1"/>
          </p:cNvSpPr>
          <p:nvPr>
            <p:ph type="body" sz="quarter" idx="12" hasCustomPrompt="1"/>
          </p:nvPr>
        </p:nvSpPr>
        <p:spPr>
          <a:xfrm>
            <a:off x="457200" y="3848100"/>
            <a:ext cx="4019550" cy="298450"/>
          </a:xfrm>
        </p:spPr>
        <p:txBody>
          <a:bodyPr>
            <a:noAutofit/>
          </a:bodyPr>
          <a:lstStyle>
            <a:lvl1pPr marL="0" indent="0">
              <a:buNone/>
              <a:defRPr sz="1400">
                <a:solidFill>
                  <a:schemeClr val="bg1">
                    <a:lumMod val="65000"/>
                  </a:schemeClr>
                </a:solidFill>
              </a:defRPr>
            </a:lvl1pPr>
          </a:lstStyle>
          <a:p>
            <a:pPr lvl="0"/>
            <a:r>
              <a:rPr lang="en-US" dirty="0" smtClean="0"/>
              <a:t>Date</a:t>
            </a:r>
            <a:endParaRPr lang="en-US" dirty="0"/>
          </a:p>
        </p:txBody>
      </p:sp>
    </p:spTree>
    <p:extLst>
      <p:ext uri="{BB962C8B-B14F-4D97-AF65-F5344CB8AC3E}">
        <p14:creationId xmlns:p14="http://schemas.microsoft.com/office/powerpoint/2010/main" val="283742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87866"/>
            <a:ext cx="8229600" cy="880533"/>
          </a:xfrm>
          <a:prstGeom prst="rect">
            <a:avLst/>
          </a:prstGeom>
        </p:spPr>
        <p:txBody>
          <a:bodyPr vert="horz" lIns="91440" tIns="45720" rIns="91440" bIns="45720" rtlCol="0" anchor="t">
            <a:normAutofit/>
          </a:bodyPr>
          <a:lstStyle/>
          <a:p>
            <a:r>
              <a:rPr lang="en-US" dirty="0" smtClean="0"/>
              <a:t>Headline</a:t>
            </a:r>
            <a:endParaRPr lang="en-US" dirty="0"/>
          </a:p>
        </p:txBody>
      </p:sp>
      <p:sp>
        <p:nvSpPr>
          <p:cNvPr id="7" name="Text Placeholder 6"/>
          <p:cNvSpPr>
            <a:spLocks noGrp="1"/>
          </p:cNvSpPr>
          <p:nvPr>
            <p:ph type="body" sz="quarter" idx="10" hasCustomPrompt="1"/>
          </p:nvPr>
        </p:nvSpPr>
        <p:spPr>
          <a:xfrm>
            <a:off x="457200" y="1257300"/>
            <a:ext cx="8229600" cy="2971800"/>
          </a:xfrm>
        </p:spPr>
        <p:txBody>
          <a:bodyPr/>
          <a:lstStyle>
            <a:lvl1pPr>
              <a:defRPr/>
            </a:lvl1pPr>
          </a:lstStyle>
          <a:p>
            <a:pPr lvl="0"/>
            <a:r>
              <a:rPr lang="en-US" dirty="0" smtClean="0"/>
              <a:t>Add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3408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28EAE42-5F00-466C-BD83-F1E5ED2C0098}" type="datetime1">
              <a:rPr lang="en-US" smtClean="0"/>
              <a:t>2/21/2024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EC6C2F67-5BAD-46CE-9B83-9ED4E766EBA4}" type="slidenum">
              <a:rPr lang="en-US" smtClean="0"/>
              <a:t>‹#›</a:t>
            </a:fld>
            <a:endParaRPr lang="en-US"/>
          </a:p>
        </p:txBody>
      </p:sp>
    </p:spTree>
    <p:extLst>
      <p:ext uri="{BB962C8B-B14F-4D97-AF65-F5344CB8AC3E}">
        <p14:creationId xmlns:p14="http://schemas.microsoft.com/office/powerpoint/2010/main" val="164083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Headline </a:t>
            </a:r>
            <a:endParaRPr lang="en-US" dirty="0"/>
          </a:p>
        </p:txBody>
      </p:sp>
      <p:sp>
        <p:nvSpPr>
          <p:cNvPr id="3" name="Content Placeholder 2"/>
          <p:cNvSpPr>
            <a:spLocks noGrp="1"/>
          </p:cNvSpPr>
          <p:nvPr>
            <p:ph idx="1"/>
          </p:nvPr>
        </p:nvSpPr>
        <p:spPr/>
        <p:txBody>
          <a:bodyPr>
            <a:normAutofit/>
          </a:bodyPr>
          <a:lstStyle>
            <a:lvl1pPr>
              <a:defRPr sz="24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Headline</a:t>
            </a:r>
            <a:endParaRPr lang="en-US" dirty="0"/>
          </a:p>
        </p:txBody>
      </p:sp>
      <p:sp>
        <p:nvSpPr>
          <p:cNvPr id="3" name="Content Placeholder 2"/>
          <p:cNvSpPr>
            <a:spLocks noGrp="1" noChangeAspect="1"/>
          </p:cNvSpPr>
          <p:nvPr>
            <p:ph sz="half" idx="1"/>
          </p:nvPr>
        </p:nvSpPr>
        <p:spPr>
          <a:xfrm>
            <a:off x="457200" y="1335025"/>
            <a:ext cx="4038600" cy="3054852"/>
          </a:xfrm>
        </p:spPr>
        <p:txBody>
          <a:bodyPr>
            <a:normAutofit/>
          </a:bodyPr>
          <a:lstStyle>
            <a:lvl1pPr>
              <a:defRPr sz="24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35025"/>
            <a:ext cx="4038600" cy="3071876"/>
          </a:xfrm>
        </p:spPr>
        <p:txBody>
          <a:bodyPr>
            <a:normAutofit/>
          </a:bodyPr>
          <a:lstStyle>
            <a:lvl1pPr marL="0" inden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Headline</a:t>
            </a:r>
            <a:endParaRPr lang="en-US" dirty="0"/>
          </a:p>
        </p:txBody>
      </p:sp>
      <p:sp>
        <p:nvSpPr>
          <p:cNvPr id="3" name="Text Placeholder 2"/>
          <p:cNvSpPr>
            <a:spLocks noGrp="1"/>
          </p:cNvSpPr>
          <p:nvPr>
            <p:ph type="body" idx="1" hasCustomPrompt="1"/>
          </p:nvPr>
        </p:nvSpPr>
        <p:spPr>
          <a:xfrm>
            <a:off x="457200" y="1286405"/>
            <a:ext cx="4040188" cy="481012"/>
          </a:xfrm>
        </p:spPr>
        <p:txBody>
          <a:bodyPr anchor="b"/>
          <a:lstStyle>
            <a:lvl1pPr marL="0" indent="0">
              <a:buNone/>
              <a:defRPr sz="2400" b="1">
                <a:solidFill>
                  <a:srgbClr val="100E4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1</a:t>
            </a:r>
          </a:p>
        </p:txBody>
      </p:sp>
      <p:sp>
        <p:nvSpPr>
          <p:cNvPr id="4" name="Content Placeholder 3"/>
          <p:cNvSpPr>
            <a:spLocks noGrp="1"/>
          </p:cNvSpPr>
          <p:nvPr>
            <p:ph sz="half" idx="2"/>
          </p:nvPr>
        </p:nvSpPr>
        <p:spPr>
          <a:xfrm>
            <a:off x="457200" y="1837267"/>
            <a:ext cx="4040188" cy="2582333"/>
          </a:xfrm>
        </p:spPr>
        <p:txBody>
          <a:bodyPr>
            <a:normAutofit/>
          </a:bodyPr>
          <a:lstStyle>
            <a:lvl1pPr marL="228600" indent="-228600">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286405"/>
            <a:ext cx="4041775" cy="481012"/>
          </a:xfrm>
        </p:spPr>
        <p:txBody>
          <a:bodyPr anchor="b"/>
          <a:lstStyle>
            <a:lvl1pPr marL="0" indent="0">
              <a:buNone/>
              <a:defRPr sz="2400" b="1">
                <a:solidFill>
                  <a:srgbClr val="100E4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2</a:t>
            </a:r>
          </a:p>
        </p:txBody>
      </p:sp>
      <p:sp>
        <p:nvSpPr>
          <p:cNvPr id="6" name="Content Placeholder 5"/>
          <p:cNvSpPr>
            <a:spLocks noGrp="1"/>
          </p:cNvSpPr>
          <p:nvPr>
            <p:ph sz="quarter" idx="4"/>
          </p:nvPr>
        </p:nvSpPr>
        <p:spPr>
          <a:xfrm>
            <a:off x="4645025" y="1837267"/>
            <a:ext cx="4041775" cy="2582333"/>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87866"/>
            <a:ext cx="8229600" cy="880533"/>
          </a:xfrm>
          <a:prstGeom prst="rect">
            <a:avLst/>
          </a:prstGeom>
        </p:spPr>
        <p:txBody>
          <a:bodyPr vert="horz" lIns="91440" tIns="45720" rIns="91440" bIns="45720" rtlCol="0" anchor="t">
            <a:normAutofit/>
          </a:bodyPr>
          <a:lstStyle/>
          <a:p>
            <a:r>
              <a:rPr lang="en-US" dirty="0" smtClean="0"/>
              <a:t>Headline</a:t>
            </a:r>
            <a:endParaRPr lang="en-US" dirty="0"/>
          </a:p>
        </p:txBody>
      </p:sp>
      <p:sp>
        <p:nvSpPr>
          <p:cNvPr id="7" name="Text Placeholder 6"/>
          <p:cNvSpPr>
            <a:spLocks noGrp="1"/>
          </p:cNvSpPr>
          <p:nvPr>
            <p:ph type="body" sz="quarter" idx="10" hasCustomPrompt="1"/>
          </p:nvPr>
        </p:nvSpPr>
        <p:spPr>
          <a:xfrm>
            <a:off x="457200" y="1257300"/>
            <a:ext cx="8229600" cy="2971800"/>
          </a:xfrm>
        </p:spPr>
        <p:txBody>
          <a:bodyPr/>
          <a:lstStyle>
            <a:lvl1pPr>
              <a:defRPr/>
            </a:lvl1pPr>
          </a:lstStyle>
          <a:p>
            <a:pPr lvl="0"/>
            <a:r>
              <a:rPr lang="en-US" dirty="0" smtClean="0"/>
              <a:t>Add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7947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7866"/>
            <a:ext cx="8229600" cy="880533"/>
          </a:xfrm>
          <a:prstGeom prst="rect">
            <a:avLst/>
          </a:prstGeom>
        </p:spPr>
        <p:txBody>
          <a:bodyPr vert="horz" lIns="91440" tIns="45720" rIns="91440" bIns="45720" rtlCol="0" anchor="t">
            <a:normAutofit/>
          </a:bodyPr>
          <a:lstStyle/>
          <a:p>
            <a:r>
              <a:rPr lang="en-US" dirty="0" smtClean="0"/>
              <a:t>Headline</a:t>
            </a:r>
            <a:endParaRPr lang="en-US" dirty="0"/>
          </a:p>
        </p:txBody>
      </p:sp>
      <p:sp>
        <p:nvSpPr>
          <p:cNvPr id="3" name="Text Placeholder 2"/>
          <p:cNvSpPr>
            <a:spLocks noGrp="1"/>
          </p:cNvSpPr>
          <p:nvPr>
            <p:ph type="body" idx="1"/>
          </p:nvPr>
        </p:nvSpPr>
        <p:spPr>
          <a:xfrm>
            <a:off x="457200" y="1320799"/>
            <a:ext cx="8229600" cy="32738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5" r:id="rId1"/>
    <p:sldLayoutId id="2147493486" r:id="rId2"/>
    <p:sldLayoutId id="2147493489" r:id="rId3"/>
  </p:sldLayoutIdLst>
  <p:timing>
    <p:tnLst>
      <p:par>
        <p:cTn id="1" dur="indefinite" restart="never" nodeType="tmRoot"/>
      </p:par>
    </p:tnLst>
  </p:timing>
  <p:txStyles>
    <p:titleStyle>
      <a:lvl1pPr algn="l" defTabSz="457200" rtl="0" eaLnBrk="1" latinLnBrk="0" hangingPunct="1">
        <a:spcBef>
          <a:spcPct val="0"/>
        </a:spcBef>
        <a:buNone/>
        <a:defRPr sz="3600" kern="1200">
          <a:solidFill>
            <a:srgbClr val="100E4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rgbClr val="100E42"/>
          </a:solidFill>
          <a:latin typeface="Arial"/>
          <a:ea typeface="+mn-ea"/>
          <a:cs typeface="Arial"/>
        </a:defRPr>
      </a:lvl1pPr>
      <a:lvl2pPr marL="742950" indent="-285750" algn="l" defTabSz="457200" rtl="0" eaLnBrk="1" latinLnBrk="0" hangingPunct="1">
        <a:spcBef>
          <a:spcPct val="20000"/>
        </a:spcBef>
        <a:buFont typeface="Lucida Grande"/>
        <a:buChar char="–"/>
        <a:defRPr sz="1800" kern="1200">
          <a:solidFill>
            <a:srgbClr val="100E42"/>
          </a:solidFill>
          <a:latin typeface="Arial"/>
          <a:ea typeface="+mn-ea"/>
          <a:cs typeface="Arial"/>
        </a:defRPr>
      </a:lvl2pPr>
      <a:lvl3pPr marL="1143000" indent="-228600" algn="l" defTabSz="457200" rtl="0" eaLnBrk="1" latinLnBrk="0" hangingPunct="1">
        <a:spcBef>
          <a:spcPct val="20000"/>
        </a:spcBef>
        <a:buFont typeface="Lucida Grande"/>
        <a:buChar char="–"/>
        <a:defRPr sz="1800" kern="1200">
          <a:solidFill>
            <a:srgbClr val="100E42"/>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rgbClr val="100E42"/>
          </a:solidFill>
          <a:latin typeface="Arial"/>
          <a:ea typeface="+mn-ea"/>
          <a:cs typeface="Arial"/>
        </a:defRPr>
      </a:lvl4pPr>
      <a:lvl5pPr marL="2057400" indent="-228600" algn="l" defTabSz="457200" rtl="0" eaLnBrk="1" latinLnBrk="0" hangingPunct="1">
        <a:spcBef>
          <a:spcPct val="20000"/>
        </a:spcBef>
        <a:buFont typeface="Lucida Grande"/>
        <a:buChar char="–"/>
        <a:defRPr sz="1800" kern="1200">
          <a:solidFill>
            <a:srgbClr val="100E4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7867"/>
            <a:ext cx="8229600" cy="775758"/>
          </a:xfrm>
          <a:prstGeom prst="rect">
            <a:avLst/>
          </a:prstGeom>
        </p:spPr>
        <p:txBody>
          <a:bodyPr vert="horz" lIns="91440" tIns="45720" rIns="91440" bIns="45720" rtlCol="0" anchor="t">
            <a:normAutofit/>
          </a:bodyPr>
          <a:lstStyle/>
          <a:p>
            <a:r>
              <a:rPr lang="en-US" dirty="0" smtClean="0"/>
              <a:t>Headline</a:t>
            </a:r>
            <a:endParaRPr lang="en-US" dirty="0"/>
          </a:p>
        </p:txBody>
      </p:sp>
      <p:sp>
        <p:nvSpPr>
          <p:cNvPr id="3" name="Text Placeholder 2"/>
          <p:cNvSpPr>
            <a:spLocks noGrp="1"/>
          </p:cNvSpPr>
          <p:nvPr>
            <p:ph type="body" idx="1"/>
          </p:nvPr>
        </p:nvSpPr>
        <p:spPr>
          <a:xfrm>
            <a:off x="457200" y="1337733"/>
            <a:ext cx="8229600" cy="30628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4716461"/>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C7697F5-3DCA-0A4F-B9EA-FEC2794BD1A6}" type="slidenum">
              <a:rPr lang="en-US" smtClean="0"/>
              <a:pPr/>
              <a:t>‹#›</a:t>
            </a:fld>
            <a:endParaRPr lang="en-US" dirty="0"/>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90"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3600" kern="1200">
          <a:solidFill>
            <a:srgbClr val="100E42"/>
          </a:solidFill>
          <a:latin typeface="Arial"/>
          <a:ea typeface="+mj-ea"/>
          <a:cs typeface="Arial"/>
        </a:defRPr>
      </a:lvl1pPr>
    </p:titleStyle>
    <p:bodyStyle>
      <a:lvl1pPr marL="228600" indent="-228600" algn="l" defTabSz="457200" rtl="0" eaLnBrk="1" latinLnBrk="0" hangingPunct="1">
        <a:spcBef>
          <a:spcPct val="20000"/>
        </a:spcBef>
        <a:buFont typeface="Arial"/>
        <a:buChar char="•"/>
        <a:tabLst/>
        <a:defRPr sz="2400" kern="1200">
          <a:solidFill>
            <a:schemeClr val="tx1"/>
          </a:solidFill>
          <a:latin typeface="Arial"/>
          <a:ea typeface="+mn-ea"/>
          <a:cs typeface="Arial"/>
        </a:defRPr>
      </a:lvl1pPr>
      <a:lvl2pPr marL="685800" indent="-228600" algn="l" defTabSz="457200" rtl="0" eaLnBrk="1" latinLnBrk="0" hangingPunct="1">
        <a:spcBef>
          <a:spcPct val="20000"/>
        </a:spcBef>
        <a:buFont typeface="Lucida Grande"/>
        <a:buChar char="–"/>
        <a:tabLst>
          <a:tab pos="228600" algn="l"/>
        </a:tabLst>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tabLst>
          <a:tab pos="228600" algn="l"/>
        </a:tabLst>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tabLst>
          <a:tab pos="228600" algn="l"/>
        </a:tabLst>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Lucida Grande"/>
        <a:buChar char="–"/>
        <a:tabLst>
          <a:tab pos="228600" algn="l"/>
        </a:tabLst>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ovpr.uchc.edu/wp-content/uploads/sites/2568/2019/01/HSPP-CR-Form-Request_for_Exemption.do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ovpr.uchc.edu/wp-content/uploads/sites/2568/2019/01/HSPP-CR-Form-Request_for_Expedited_Review.doc"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vpr.uchc.edu/wp-content/uploads/sites/2568/2015/08/HSPO-Form-HumanSubjectResearchDeterminationForm.doc"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irb@uchc.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ovpr.uchc.edu/wp-content/uploads/sites/2568/2015/08/HSPO-Form-HumanSubjectResearchDeterminationForm.do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ovpr.uchc.edu/wp-content/uploads/sites/2568/2018/02/HSPP-CR-Pol-2011-009.2.pdf" TargetMode="External"/><Relationship Id="rId4" Type="http://schemas.openxmlformats.org/officeDocument/2006/relationships/hyperlink" Target="https://www.hhs.gov/ohrp/regulations-and-policy/guidance/faq/quality-improvement-activiti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870532"/>
            <a:ext cx="8401050" cy="1454150"/>
          </a:xfrm>
        </p:spPr>
        <p:txBody>
          <a:bodyPr/>
          <a:lstStyle/>
          <a:p>
            <a:pPr algn="ctr"/>
            <a:endParaRPr lang="en-US" sz="2400" b="1" dirty="0" smtClean="0"/>
          </a:p>
          <a:p>
            <a:pPr algn="ctr"/>
            <a:r>
              <a:rPr lang="en-US" sz="2800" b="1" dirty="0" smtClean="0">
                <a:solidFill>
                  <a:srgbClr val="002868"/>
                </a:solidFill>
              </a:rPr>
              <a:t>Does my Project Needs IRB Review?  </a:t>
            </a:r>
          </a:p>
        </p:txBody>
      </p:sp>
      <p:sp>
        <p:nvSpPr>
          <p:cNvPr id="5" name="Rectangle 4"/>
          <p:cNvSpPr/>
          <p:nvPr/>
        </p:nvSpPr>
        <p:spPr>
          <a:xfrm>
            <a:off x="987552" y="365970"/>
            <a:ext cx="7443216" cy="954107"/>
          </a:xfrm>
          <a:prstGeom prst="rect">
            <a:avLst/>
          </a:prstGeom>
          <a:solidFill>
            <a:schemeClr val="accent1">
              <a:lumMod val="40000"/>
              <a:lumOff val="60000"/>
            </a:schemeClr>
          </a:solidFill>
        </p:spPr>
        <p:txBody>
          <a:bodyPr wrap="square">
            <a:spAutoFit/>
          </a:bodyPr>
          <a:lstStyle/>
          <a:p>
            <a:pPr algn="ctr"/>
            <a:r>
              <a:rPr lang="en-US" sz="2800" b="1" dirty="0">
                <a:latin typeface="Arial" panose="020B0604020202020204" pitchFamily="34" charset="0"/>
                <a:cs typeface="Arial" panose="020B0604020202020204" pitchFamily="34" charset="0"/>
              </a:rPr>
              <a:t>Office of the Vice President for </a:t>
            </a:r>
            <a:r>
              <a:rPr lang="en-US" sz="2800" b="1" dirty="0" smtClean="0">
                <a:latin typeface="Arial" panose="020B0604020202020204" pitchFamily="34" charset="0"/>
                <a:cs typeface="Arial" panose="020B0604020202020204" pitchFamily="34" charset="0"/>
              </a:rPr>
              <a:t>Research                                                           </a:t>
            </a:r>
            <a:r>
              <a:rPr lang="en-US" sz="2800" b="1" dirty="0">
                <a:latin typeface="Arial" panose="020B0604020202020204" pitchFamily="34" charset="0"/>
                <a:cs typeface="Arial" panose="020B0604020202020204" pitchFamily="34" charset="0"/>
              </a:rPr>
              <a:t>Human Subjects Protection Program</a:t>
            </a:r>
          </a:p>
        </p:txBody>
      </p:sp>
      <p:sp>
        <p:nvSpPr>
          <p:cNvPr id="6" name="Text Placeholder 5"/>
          <p:cNvSpPr>
            <a:spLocks noGrp="1"/>
          </p:cNvSpPr>
          <p:nvPr>
            <p:ph type="body" sz="quarter" idx="12"/>
          </p:nvPr>
        </p:nvSpPr>
        <p:spPr>
          <a:xfrm>
            <a:off x="457200" y="4157941"/>
            <a:ext cx="4019550" cy="298450"/>
          </a:xfrm>
        </p:spPr>
        <p:txBody>
          <a:bodyPr/>
          <a:lstStyle/>
          <a:p>
            <a:r>
              <a:rPr lang="en-US" dirty="0" smtClean="0"/>
              <a:t>February,  2024</a:t>
            </a:r>
            <a:endParaRPr lang="en-US" dirty="0"/>
          </a:p>
        </p:txBody>
      </p:sp>
    </p:spTree>
    <p:extLst>
      <p:ext uri="{BB962C8B-B14F-4D97-AF65-F5344CB8AC3E}">
        <p14:creationId xmlns:p14="http://schemas.microsoft.com/office/powerpoint/2010/main" val="286179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29" y="95409"/>
            <a:ext cx="5517326" cy="541199"/>
          </a:xfrm>
        </p:spPr>
        <p:txBody>
          <a:bodyPr>
            <a:normAutofit/>
          </a:bodyPr>
          <a:lstStyle/>
          <a:p>
            <a:r>
              <a:rPr lang="en-US" sz="2000" dirty="0"/>
              <a:t>WHAT IS HUMAN SUBJECTS RESEARCH? </a:t>
            </a:r>
          </a:p>
        </p:txBody>
      </p:sp>
      <p:sp>
        <p:nvSpPr>
          <p:cNvPr id="3" name="Content Placeholder 2"/>
          <p:cNvSpPr>
            <a:spLocks noGrp="1"/>
          </p:cNvSpPr>
          <p:nvPr>
            <p:ph idx="1"/>
          </p:nvPr>
        </p:nvSpPr>
        <p:spPr>
          <a:xfrm>
            <a:off x="353028" y="870243"/>
            <a:ext cx="5052349" cy="3273823"/>
          </a:xfrm>
        </p:spPr>
        <p:txBody>
          <a:bodyPr/>
          <a:lstStyle/>
          <a:p>
            <a:pPr marL="0" indent="0">
              <a:buNone/>
            </a:pPr>
            <a:r>
              <a:rPr lang="en-US" b="1" dirty="0" smtClean="0">
                <a:solidFill>
                  <a:schemeClr val="accent1">
                    <a:lumMod val="75000"/>
                  </a:schemeClr>
                </a:solidFill>
              </a:rPr>
              <a:t>First Question- </a:t>
            </a:r>
          </a:p>
          <a:p>
            <a:pPr marL="0" indent="0">
              <a:buNone/>
            </a:pPr>
            <a:r>
              <a:rPr lang="en-US" b="1" dirty="0">
                <a:solidFill>
                  <a:schemeClr val="accent1">
                    <a:lumMod val="75000"/>
                  </a:schemeClr>
                </a:solidFill>
              </a:rPr>
              <a:t>	</a:t>
            </a:r>
            <a:r>
              <a:rPr lang="en-US" b="1" dirty="0" smtClean="0">
                <a:solidFill>
                  <a:schemeClr val="accent1">
                    <a:lumMod val="75000"/>
                  </a:schemeClr>
                </a:solidFill>
              </a:rPr>
              <a:t>		  Is </a:t>
            </a:r>
            <a:r>
              <a:rPr lang="en-US" b="1" dirty="0">
                <a:solidFill>
                  <a:schemeClr val="accent1">
                    <a:lumMod val="75000"/>
                  </a:schemeClr>
                </a:solidFill>
              </a:rPr>
              <a:t>the Activity Research</a:t>
            </a:r>
            <a:r>
              <a:rPr lang="en-US" b="1" dirty="0" smtClean="0">
                <a:solidFill>
                  <a:schemeClr val="accent1">
                    <a:lumMod val="75000"/>
                  </a:schemeClr>
                </a:solidFill>
              </a:rPr>
              <a:t>?</a:t>
            </a:r>
          </a:p>
          <a:p>
            <a:pPr marL="0" indent="0">
              <a:buNone/>
            </a:pPr>
            <a:endParaRPr lang="en-US" dirty="0" smtClean="0"/>
          </a:p>
          <a:p>
            <a:pPr marL="0" indent="0">
              <a:buNone/>
            </a:pPr>
            <a:r>
              <a:rPr lang="en-US" dirty="0" smtClean="0"/>
              <a:t>Not </a:t>
            </a:r>
            <a:r>
              <a:rPr lang="en-US" dirty="0"/>
              <a:t>all </a:t>
            </a:r>
            <a:r>
              <a:rPr lang="en-US" dirty="0" smtClean="0"/>
              <a:t>research </a:t>
            </a:r>
            <a:r>
              <a:rPr lang="en-US" dirty="0"/>
              <a:t>is considered to be research under the </a:t>
            </a:r>
            <a:r>
              <a:rPr lang="en-US" b="1" u="sng" dirty="0"/>
              <a:t>Common Rule</a:t>
            </a:r>
            <a:r>
              <a:rPr lang="en-US" dirty="0"/>
              <a:t>. </a:t>
            </a:r>
            <a:endParaRPr lang="en-US" dirty="0" smtClean="0"/>
          </a:p>
          <a:p>
            <a:pPr marL="0" indent="0">
              <a:buNone/>
            </a:pPr>
            <a:endParaRPr lang="en-US" dirty="0" smtClean="0"/>
          </a:p>
          <a:p>
            <a:pPr marL="0" indent="0">
              <a:buNone/>
            </a:pPr>
            <a:r>
              <a:rPr lang="en-US" dirty="0" smtClean="0"/>
              <a:t>The </a:t>
            </a:r>
            <a:r>
              <a:rPr lang="en-US" dirty="0"/>
              <a:t>Common Rule defines research as: </a:t>
            </a:r>
          </a:p>
        </p:txBody>
      </p:sp>
      <p:sp>
        <p:nvSpPr>
          <p:cNvPr id="5" name="Rectangle 4"/>
          <p:cNvSpPr/>
          <p:nvPr/>
        </p:nvSpPr>
        <p:spPr>
          <a:xfrm>
            <a:off x="723419" y="3405402"/>
            <a:ext cx="3883306" cy="1477328"/>
          </a:xfrm>
          <a:prstGeom prst="rect">
            <a:avLst/>
          </a:prstGeom>
        </p:spPr>
        <p:txBody>
          <a:bodyPr wrap="square">
            <a:spAutoFit/>
          </a:bodyPr>
          <a:lstStyle/>
          <a:p>
            <a:r>
              <a:rPr lang="en-US" dirty="0">
                <a:solidFill>
                  <a:srgbClr val="000000"/>
                </a:solidFill>
                <a:latin typeface="Roboto"/>
              </a:rPr>
              <a:t>“a </a:t>
            </a:r>
            <a:r>
              <a:rPr lang="en-US" i="1" u="sng" dirty="0">
                <a:solidFill>
                  <a:srgbClr val="000000"/>
                </a:solidFill>
                <a:latin typeface="Roboto"/>
              </a:rPr>
              <a:t>systematic investigation</a:t>
            </a:r>
            <a:r>
              <a:rPr lang="en-US" dirty="0">
                <a:solidFill>
                  <a:srgbClr val="000000"/>
                </a:solidFill>
                <a:latin typeface="Roboto"/>
              </a:rPr>
              <a:t>, including research development, testing, and evaluation, designed to develop or contribute to </a:t>
            </a:r>
            <a:r>
              <a:rPr lang="en-US" i="1" u="sng" dirty="0">
                <a:solidFill>
                  <a:srgbClr val="000000"/>
                </a:solidFill>
                <a:latin typeface="Roboto"/>
              </a:rPr>
              <a:t>generalizable knowledge</a:t>
            </a:r>
            <a:r>
              <a:rPr lang="en-US" dirty="0">
                <a:solidFill>
                  <a:srgbClr val="000000"/>
                </a:solidFill>
                <a:latin typeface="Roboto"/>
              </a:rPr>
              <a:t>.” </a:t>
            </a:r>
            <a:endParaRPr lang="en-US" dirty="0"/>
          </a:p>
        </p:txBody>
      </p:sp>
      <p:pic>
        <p:nvPicPr>
          <p:cNvPr id="6" name="Picture 5"/>
          <p:cNvPicPr>
            <a:picLocks noChangeAspect="1"/>
          </p:cNvPicPr>
          <p:nvPr/>
        </p:nvPicPr>
        <p:blipFill>
          <a:blip r:embed="rId3"/>
          <a:stretch>
            <a:fillRect/>
          </a:stretch>
        </p:blipFill>
        <p:spPr>
          <a:xfrm>
            <a:off x="5709285" y="1069790"/>
            <a:ext cx="3114675" cy="2705100"/>
          </a:xfrm>
          <a:prstGeom prst="rect">
            <a:avLst/>
          </a:prstGeom>
        </p:spPr>
      </p:pic>
      <p:cxnSp>
        <p:nvCxnSpPr>
          <p:cNvPr id="7" name="Straight Arrow Connector 6"/>
          <p:cNvCxnSpPr/>
          <p:nvPr/>
        </p:nvCxnSpPr>
        <p:spPr>
          <a:xfrm>
            <a:off x="4826643" y="1516284"/>
            <a:ext cx="1043712" cy="5555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69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83"/>
            <a:ext cx="8229600" cy="575163"/>
          </a:xfrm>
        </p:spPr>
        <p:txBody>
          <a:bodyPr>
            <a:normAutofit fontScale="90000"/>
          </a:bodyPr>
          <a:lstStyle/>
          <a:p>
            <a:pPr algn="ctr"/>
            <a:r>
              <a:rPr lang="en-US" sz="3200" dirty="0" smtClean="0"/>
              <a:t>Definitions – What </a:t>
            </a:r>
            <a:r>
              <a:rPr lang="en-US" sz="3200" dirty="0"/>
              <a:t>i</a:t>
            </a:r>
            <a:r>
              <a:rPr lang="en-US" sz="3200" dirty="0" smtClean="0"/>
              <a:t>s Research? </a:t>
            </a:r>
            <a:endParaRPr lang="en-US" sz="3200" dirty="0"/>
          </a:p>
        </p:txBody>
      </p:sp>
      <p:sp>
        <p:nvSpPr>
          <p:cNvPr id="3" name="Text Placeholder 2"/>
          <p:cNvSpPr>
            <a:spLocks noGrp="1"/>
          </p:cNvSpPr>
          <p:nvPr>
            <p:ph type="body" sz="quarter" idx="10"/>
          </p:nvPr>
        </p:nvSpPr>
        <p:spPr>
          <a:xfrm>
            <a:off x="-1" y="806688"/>
            <a:ext cx="5054885" cy="4336812"/>
          </a:xfrm>
        </p:spPr>
        <p:txBody>
          <a:bodyPr>
            <a:normAutofit fontScale="62500" lnSpcReduction="20000"/>
          </a:bodyPr>
          <a:lstStyle/>
          <a:p>
            <a:pPr marL="0" indent="0">
              <a:buNone/>
            </a:pPr>
            <a:r>
              <a:rPr lang="en-US" b="1" dirty="0" smtClean="0"/>
              <a:t>Systematic </a:t>
            </a:r>
            <a:r>
              <a:rPr lang="en-US" b="1" dirty="0"/>
              <a:t>Investigation:  </a:t>
            </a:r>
            <a:r>
              <a:rPr lang="en-US" dirty="0"/>
              <a:t>A formal scientific inquiry characterized by </a:t>
            </a:r>
            <a:r>
              <a:rPr lang="en-US" u="sng" dirty="0">
                <a:solidFill>
                  <a:srgbClr val="FF0000"/>
                </a:solidFill>
              </a:rPr>
              <a:t>all of the following</a:t>
            </a:r>
            <a:r>
              <a:rPr lang="en-US" dirty="0" smtClean="0"/>
              <a:t>:</a:t>
            </a:r>
          </a:p>
          <a:p>
            <a:pPr marL="0" indent="0">
              <a:buNone/>
            </a:pPr>
            <a:endParaRPr lang="en-US" dirty="0"/>
          </a:p>
          <a:p>
            <a:pPr>
              <a:buFont typeface="Wingdings" panose="05000000000000000000" pitchFamily="2" charset="2"/>
              <a:buChar char="ü"/>
            </a:pPr>
            <a:r>
              <a:rPr lang="en-US" dirty="0"/>
              <a:t>the formulation of a hypothesis or experimental question</a:t>
            </a:r>
          </a:p>
          <a:p>
            <a:pPr>
              <a:buFont typeface="Wingdings" panose="05000000000000000000" pitchFamily="2" charset="2"/>
              <a:buChar char="ü"/>
            </a:pPr>
            <a:r>
              <a:rPr lang="en-US" dirty="0"/>
              <a:t>the requirement of adherence to a predefined plan for the data collection and analysis (e.g. a research protocol)</a:t>
            </a:r>
          </a:p>
          <a:p>
            <a:pPr>
              <a:buFont typeface="Wingdings" panose="05000000000000000000" pitchFamily="2" charset="2"/>
              <a:buChar char="ü"/>
            </a:pPr>
            <a:r>
              <a:rPr lang="en-US" dirty="0"/>
              <a:t>the performance of data analysis to evaluate the hypothesis or experimental question</a:t>
            </a:r>
          </a:p>
          <a:p>
            <a:pPr>
              <a:buFont typeface="Wingdings" panose="05000000000000000000" pitchFamily="2" charset="2"/>
              <a:buChar char="ü"/>
            </a:pPr>
            <a:r>
              <a:rPr lang="en-US" dirty="0"/>
              <a:t>the results of the inquiry are intended to be </a:t>
            </a:r>
            <a:r>
              <a:rPr lang="en-US" dirty="0" smtClean="0"/>
              <a:t>replicable</a:t>
            </a:r>
          </a:p>
          <a:p>
            <a:pPr marL="0" indent="0" hangingPunct="0">
              <a:buNone/>
            </a:pPr>
            <a:endParaRPr lang="en-US" b="1" dirty="0" smtClean="0"/>
          </a:p>
          <a:p>
            <a:pPr marL="0" indent="0" hangingPunct="0">
              <a:buNone/>
            </a:pPr>
            <a:endParaRPr lang="en-US" b="1" dirty="0" smtClean="0"/>
          </a:p>
          <a:p>
            <a:pPr marL="0" indent="0" hangingPunct="0">
              <a:buNone/>
            </a:pPr>
            <a:endParaRPr lang="en-US" b="1" dirty="0"/>
          </a:p>
          <a:p>
            <a:pPr marL="0" indent="0" hangingPunct="0">
              <a:buNone/>
            </a:pPr>
            <a:endParaRPr lang="en-US" b="1" dirty="0" smtClean="0"/>
          </a:p>
          <a:p>
            <a:pPr marL="0" indent="0" hangingPunct="0">
              <a:buNone/>
            </a:pPr>
            <a:endParaRPr lang="en-US" b="1" dirty="0" smtClean="0"/>
          </a:p>
          <a:p>
            <a:pPr marL="0" indent="0" hangingPunct="0">
              <a:buNone/>
            </a:pPr>
            <a:endParaRPr lang="en-US" b="1" dirty="0" smtClean="0"/>
          </a:p>
          <a:p>
            <a:pPr marL="0" indent="0" hangingPunct="0">
              <a:buNone/>
            </a:pPr>
            <a:r>
              <a:rPr lang="en-US" b="1" dirty="0" smtClean="0"/>
              <a:t>Generalizable </a:t>
            </a:r>
            <a:r>
              <a:rPr lang="en-US" b="1" dirty="0"/>
              <a:t>Knowledge: </a:t>
            </a:r>
            <a:r>
              <a:rPr lang="en-US" dirty="0"/>
              <a:t>Information resulting from a systematic investigation that has at least </a:t>
            </a:r>
            <a:r>
              <a:rPr lang="en-US" u="sng" dirty="0">
                <a:solidFill>
                  <a:srgbClr val="FF0000"/>
                </a:solidFill>
              </a:rPr>
              <a:t>one</a:t>
            </a:r>
            <a:r>
              <a:rPr lang="en-US" u="sng" dirty="0"/>
              <a:t> of the following characteristics</a:t>
            </a:r>
            <a:r>
              <a:rPr lang="en-US" dirty="0"/>
              <a:t>: </a:t>
            </a:r>
            <a:endParaRPr lang="en-US" dirty="0" smtClean="0"/>
          </a:p>
          <a:p>
            <a:pPr marL="0" indent="0" hangingPunct="0">
              <a:buNone/>
            </a:pPr>
            <a:endParaRPr lang="en-US" dirty="0"/>
          </a:p>
          <a:p>
            <a:pPr hangingPunct="0">
              <a:buFont typeface="Wingdings" panose="05000000000000000000" pitchFamily="2" charset="2"/>
              <a:buChar char="q"/>
            </a:pPr>
            <a:r>
              <a:rPr lang="en-US" dirty="0"/>
              <a:t>it is intended to be disseminated to a broader external audience by means such as professional publication and/or formal </a:t>
            </a:r>
            <a:r>
              <a:rPr lang="en-US" dirty="0" smtClean="0"/>
              <a:t>presentation</a:t>
            </a:r>
          </a:p>
          <a:p>
            <a:pPr marL="0" indent="0" hangingPunct="0">
              <a:buNone/>
            </a:pPr>
            <a:r>
              <a:rPr lang="en-US" sz="2200" dirty="0" smtClean="0">
                <a:solidFill>
                  <a:srgbClr val="FF0000"/>
                </a:solidFill>
              </a:rPr>
              <a:t>                                or </a:t>
            </a:r>
            <a:endParaRPr lang="en-US" sz="2200" dirty="0">
              <a:solidFill>
                <a:srgbClr val="FF0000"/>
              </a:solidFill>
            </a:endParaRPr>
          </a:p>
          <a:p>
            <a:pPr hangingPunct="0">
              <a:buFont typeface="Wingdings" panose="05000000000000000000" pitchFamily="2" charset="2"/>
              <a:buChar char="q"/>
            </a:pPr>
            <a:r>
              <a:rPr lang="en-US" dirty="0"/>
              <a:t>it may be applicable to circumstances other than those under which the systematic investigation was conducted</a:t>
            </a:r>
          </a:p>
          <a:p>
            <a:pPr>
              <a:buFont typeface="Wingdings" panose="05000000000000000000" pitchFamily="2" charset="2"/>
              <a:buChar char="q"/>
            </a:pPr>
            <a:endParaRPr lang="en-US" dirty="0"/>
          </a:p>
          <a:p>
            <a:endParaRPr lang="en-US" dirty="0"/>
          </a:p>
        </p:txBody>
      </p:sp>
      <p:pic>
        <p:nvPicPr>
          <p:cNvPr id="4" name="Picture 3"/>
          <p:cNvPicPr>
            <a:picLocks noChangeAspect="1"/>
          </p:cNvPicPr>
          <p:nvPr/>
        </p:nvPicPr>
        <p:blipFill>
          <a:blip r:embed="rId3"/>
          <a:stretch>
            <a:fillRect/>
          </a:stretch>
        </p:blipFill>
        <p:spPr>
          <a:xfrm>
            <a:off x="5164790" y="1386492"/>
            <a:ext cx="3979210" cy="2454420"/>
          </a:xfrm>
          <a:prstGeom prst="rect">
            <a:avLst/>
          </a:prstGeom>
        </p:spPr>
      </p:pic>
      <p:sp>
        <p:nvSpPr>
          <p:cNvPr id="5" name="TextBox 4"/>
          <p:cNvSpPr txBox="1"/>
          <p:nvPr/>
        </p:nvSpPr>
        <p:spPr>
          <a:xfrm>
            <a:off x="208052" y="2446040"/>
            <a:ext cx="4363948" cy="507831"/>
          </a:xfrm>
          <a:prstGeom prst="rect">
            <a:avLst/>
          </a:prstGeom>
          <a:noFill/>
          <a:ln w="19050">
            <a:solidFill>
              <a:schemeClr val="tx2">
                <a:lumMod val="60000"/>
                <a:lumOff val="40000"/>
              </a:schemeClr>
            </a:solidFill>
          </a:ln>
        </p:spPr>
        <p:txBody>
          <a:bodyPr wrap="square" rtlCol="0">
            <a:spAutoFit/>
          </a:bodyPr>
          <a:lstStyle/>
          <a:p>
            <a:r>
              <a:rPr lang="en-US" sz="900" b="1" dirty="0">
                <a:solidFill>
                  <a:srgbClr val="FF0000"/>
                </a:solidFill>
              </a:rPr>
              <a:t>I.1</a:t>
            </a:r>
            <a:r>
              <a:rPr lang="en-US" sz="900" b="1" dirty="0"/>
              <a:t>-</a:t>
            </a:r>
            <a:r>
              <a:rPr lang="en-US" sz="900" dirty="0" smtClean="0">
                <a:latin typeface="Arial" panose="020B0604020202020204" pitchFamily="34" charset="0"/>
                <a:cs typeface="Arial" panose="020B0604020202020204" pitchFamily="34" charset="0"/>
              </a:rPr>
              <a:t>Does </a:t>
            </a:r>
            <a:r>
              <a:rPr lang="en-US" sz="900" dirty="0">
                <a:latin typeface="Arial" panose="020B0604020202020204" pitchFamily="34" charset="0"/>
                <a:cs typeface="Arial" panose="020B0604020202020204" pitchFamily="34" charset="0"/>
              </a:rPr>
              <a:t>the proposed activity/project involve a systematic investigation? </a:t>
            </a:r>
            <a:endParaRPr lang="en-US" sz="900" dirty="0" smtClean="0">
              <a:latin typeface="Arial" panose="020B0604020202020204" pitchFamily="34" charset="0"/>
              <a:cs typeface="Arial" panose="020B0604020202020204" pitchFamily="34" charset="0"/>
            </a:endParaRPr>
          </a:p>
          <a:p>
            <a:r>
              <a:rPr lang="en-US" sz="900" b="1" u="sng" dirty="0" smtClean="0">
                <a:latin typeface="Arial" panose="020B0604020202020204" pitchFamily="34" charset="0"/>
                <a:cs typeface="Arial" panose="020B0604020202020204" pitchFamily="34" charset="0"/>
              </a:rPr>
              <a:t>If </a:t>
            </a:r>
            <a:r>
              <a:rPr lang="en-US" sz="900" b="1" u="sng" dirty="0">
                <a:latin typeface="Arial" panose="020B0604020202020204" pitchFamily="34" charset="0"/>
                <a:cs typeface="Arial" panose="020B0604020202020204" pitchFamily="34" charset="0"/>
              </a:rPr>
              <a:t>Yes</a:t>
            </a:r>
            <a:r>
              <a:rPr lang="en-US" sz="900" b="1" dirty="0">
                <a:latin typeface="Arial" panose="020B0604020202020204" pitchFamily="34" charset="0"/>
                <a:cs typeface="Arial" panose="020B0604020202020204" pitchFamily="34" charset="0"/>
              </a:rPr>
              <a:t>, consider the definition of generalizable knowledge and respond to I.2.  </a:t>
            </a:r>
            <a:endParaRPr lang="en-US" sz="900" b="1" dirty="0" smtClean="0">
              <a:latin typeface="Arial" panose="020B0604020202020204" pitchFamily="34" charset="0"/>
              <a:cs typeface="Arial" panose="020B0604020202020204" pitchFamily="34" charset="0"/>
            </a:endParaRPr>
          </a:p>
          <a:p>
            <a:r>
              <a:rPr lang="en-US" sz="900" b="1" u="sng" dirty="0" smtClean="0">
                <a:latin typeface="Arial" panose="020B0604020202020204" pitchFamily="34" charset="0"/>
                <a:cs typeface="Arial" panose="020B0604020202020204" pitchFamily="34" charset="0"/>
              </a:rPr>
              <a:t>If </a:t>
            </a:r>
            <a:r>
              <a:rPr lang="en-US" sz="900" b="1" u="sng" dirty="0">
                <a:latin typeface="Arial" panose="020B0604020202020204" pitchFamily="34" charset="0"/>
                <a:cs typeface="Arial" panose="020B0604020202020204" pitchFamily="34" charset="0"/>
              </a:rPr>
              <a:t>No</a:t>
            </a:r>
            <a:r>
              <a:rPr lang="en-US" sz="900" b="1" dirty="0">
                <a:latin typeface="Arial" panose="020B0604020202020204" pitchFamily="34" charset="0"/>
                <a:cs typeface="Arial" panose="020B0604020202020204" pitchFamily="34" charset="0"/>
              </a:rPr>
              <a:t>, proceed to Part III skipping 1.2 and Part II.   </a:t>
            </a:r>
            <a:endParaRPr lang="en-US" sz="900" dirty="0">
              <a:latin typeface="Arial" panose="020B0604020202020204" pitchFamily="34" charset="0"/>
              <a:cs typeface="Arial" panose="020B0604020202020204" pitchFamily="34" charset="0"/>
            </a:endParaRPr>
          </a:p>
        </p:txBody>
      </p:sp>
      <p:sp>
        <p:nvSpPr>
          <p:cNvPr id="6" name="TextBox 5"/>
          <p:cNvSpPr txBox="1"/>
          <p:nvPr/>
        </p:nvSpPr>
        <p:spPr>
          <a:xfrm>
            <a:off x="149989" y="4623112"/>
            <a:ext cx="4904896" cy="507831"/>
          </a:xfrm>
          <a:prstGeom prst="rect">
            <a:avLst/>
          </a:prstGeom>
          <a:noFill/>
          <a:ln w="19050">
            <a:solidFill>
              <a:schemeClr val="tx2">
                <a:lumMod val="60000"/>
                <a:lumOff val="40000"/>
              </a:schemeClr>
            </a:solidFill>
          </a:ln>
        </p:spPr>
        <p:txBody>
          <a:bodyPr wrap="square" rtlCol="0">
            <a:spAutoFit/>
          </a:bodyPr>
          <a:lstStyle/>
          <a:p>
            <a:r>
              <a:rPr lang="en-US" sz="900" b="1" dirty="0">
                <a:solidFill>
                  <a:srgbClr val="FF0000"/>
                </a:solidFill>
              </a:rPr>
              <a:t>I.2</a:t>
            </a:r>
            <a:r>
              <a:rPr lang="en-US" sz="900" b="1" dirty="0"/>
              <a:t>-</a:t>
            </a:r>
            <a:r>
              <a:rPr lang="en-US" sz="900" dirty="0" smtClean="0">
                <a:latin typeface="Arial" panose="020B0604020202020204" pitchFamily="34" charset="0"/>
                <a:cs typeface="Arial" panose="020B0604020202020204" pitchFamily="34" charset="0"/>
              </a:rPr>
              <a:t>Will </a:t>
            </a:r>
            <a:r>
              <a:rPr lang="en-US" sz="900" dirty="0">
                <a:latin typeface="Arial" panose="020B0604020202020204" pitchFamily="34" charset="0"/>
                <a:cs typeface="Arial" panose="020B0604020202020204" pitchFamily="34" charset="0"/>
              </a:rPr>
              <a:t>generalizable knowledge result from a systematic investigation? 	</a:t>
            </a:r>
          </a:p>
          <a:p>
            <a:r>
              <a:rPr lang="en-US" sz="900" b="1" u="sng" dirty="0">
                <a:latin typeface="Arial" panose="020B0604020202020204" pitchFamily="34" charset="0"/>
                <a:cs typeface="Arial" panose="020B0604020202020204" pitchFamily="34" charset="0"/>
              </a:rPr>
              <a:t>If Yes</a:t>
            </a:r>
            <a:r>
              <a:rPr lang="en-US" sz="900" b="1" dirty="0">
                <a:latin typeface="Arial" panose="020B0604020202020204" pitchFamily="34" charset="0"/>
                <a:cs typeface="Arial" panose="020B0604020202020204" pitchFamily="34" charset="0"/>
              </a:rPr>
              <a:t>, proceed to Part </a:t>
            </a:r>
            <a:r>
              <a:rPr lang="en-US" sz="900" b="1" dirty="0" smtClean="0">
                <a:latin typeface="Arial" panose="020B0604020202020204" pitchFamily="34" charset="0"/>
                <a:cs typeface="Arial" panose="020B0604020202020204" pitchFamily="34" charset="0"/>
              </a:rPr>
              <a:t>II, </a:t>
            </a:r>
            <a:r>
              <a:rPr lang="en-US" sz="900" b="1" dirty="0">
                <a:latin typeface="Arial" panose="020B0604020202020204" pitchFamily="34" charset="0"/>
                <a:cs typeface="Arial" panose="020B0604020202020204" pitchFamily="34" charset="0"/>
              </a:rPr>
              <a:t>the next step is to determine if human subjects are involved.  </a:t>
            </a:r>
            <a:endParaRPr lang="en-US" sz="900" b="1" dirty="0" smtClean="0">
              <a:latin typeface="Arial" panose="020B0604020202020204" pitchFamily="34" charset="0"/>
              <a:cs typeface="Arial" panose="020B0604020202020204" pitchFamily="34" charset="0"/>
            </a:endParaRPr>
          </a:p>
          <a:p>
            <a:r>
              <a:rPr lang="en-US" sz="900" b="1" u="sng" dirty="0" smtClean="0">
                <a:latin typeface="Arial" panose="020B0604020202020204" pitchFamily="34" charset="0"/>
                <a:cs typeface="Arial" panose="020B0604020202020204" pitchFamily="34" charset="0"/>
              </a:rPr>
              <a:t>If </a:t>
            </a:r>
            <a:r>
              <a:rPr lang="en-US" sz="900" b="1" u="sng" dirty="0">
                <a:latin typeface="Arial" panose="020B0604020202020204" pitchFamily="34" charset="0"/>
                <a:cs typeface="Arial" panose="020B0604020202020204" pitchFamily="34" charset="0"/>
              </a:rPr>
              <a:t>No</a:t>
            </a:r>
            <a:r>
              <a:rPr lang="en-US" sz="900" b="1" dirty="0">
                <a:latin typeface="Arial" panose="020B0604020202020204" pitchFamily="34" charset="0"/>
                <a:cs typeface="Arial" panose="020B0604020202020204" pitchFamily="34" charset="0"/>
              </a:rPr>
              <a:t>, proceed to Part III.</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10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57" y="142156"/>
            <a:ext cx="5517326" cy="541199"/>
          </a:xfrm>
        </p:spPr>
        <p:txBody>
          <a:bodyPr>
            <a:normAutofit/>
          </a:bodyPr>
          <a:lstStyle/>
          <a:p>
            <a:r>
              <a:rPr lang="en-US" sz="1800" b="1" dirty="0">
                <a:solidFill>
                  <a:schemeClr val="tx1"/>
                </a:solidFill>
              </a:rPr>
              <a:t>WHAT IS </a:t>
            </a:r>
            <a:r>
              <a:rPr lang="en-US" sz="1800" b="1" dirty="0" smtClean="0">
                <a:solidFill>
                  <a:schemeClr val="tx1"/>
                </a:solidFill>
              </a:rPr>
              <a:t>A HUMAN SUBJECT? </a:t>
            </a:r>
            <a:endParaRPr lang="en-US" sz="1800" b="1" dirty="0">
              <a:solidFill>
                <a:schemeClr val="tx1"/>
              </a:solidFill>
            </a:endParaRPr>
          </a:p>
        </p:txBody>
      </p:sp>
      <p:sp>
        <p:nvSpPr>
          <p:cNvPr id="3" name="Content Placeholder 2"/>
          <p:cNvSpPr>
            <a:spLocks noGrp="1"/>
          </p:cNvSpPr>
          <p:nvPr>
            <p:ph idx="1"/>
          </p:nvPr>
        </p:nvSpPr>
        <p:spPr>
          <a:xfrm>
            <a:off x="119544" y="870243"/>
            <a:ext cx="5052349" cy="4097044"/>
          </a:xfrm>
        </p:spPr>
        <p:txBody>
          <a:bodyPr>
            <a:normAutofit fontScale="77500" lnSpcReduction="20000"/>
          </a:bodyPr>
          <a:lstStyle/>
          <a:p>
            <a:pPr marL="0" indent="0">
              <a:buNone/>
            </a:pPr>
            <a:r>
              <a:rPr lang="en-US" sz="1900" b="1" dirty="0" smtClean="0">
                <a:solidFill>
                  <a:schemeClr val="accent1">
                    <a:lumMod val="75000"/>
                  </a:schemeClr>
                </a:solidFill>
              </a:rPr>
              <a:t>Second Question- </a:t>
            </a:r>
          </a:p>
          <a:p>
            <a:pPr marL="400050" lvl="1" indent="0">
              <a:buNone/>
            </a:pPr>
            <a:r>
              <a:rPr lang="en-US" sz="1900" b="1" dirty="0" smtClean="0">
                <a:solidFill>
                  <a:schemeClr val="accent1">
                    <a:lumMod val="75000"/>
                  </a:schemeClr>
                </a:solidFill>
              </a:rPr>
              <a:t>Does </a:t>
            </a:r>
            <a:r>
              <a:rPr lang="en-US" sz="1900" b="1" dirty="0">
                <a:solidFill>
                  <a:schemeClr val="accent1">
                    <a:lumMod val="75000"/>
                  </a:schemeClr>
                </a:solidFill>
              </a:rPr>
              <a:t>the Research Involve Human Subjects? </a:t>
            </a:r>
            <a:endParaRPr lang="en-US" sz="1900" b="1" dirty="0" smtClean="0">
              <a:solidFill>
                <a:schemeClr val="accent1">
                  <a:lumMod val="75000"/>
                </a:schemeClr>
              </a:solidFill>
            </a:endParaRPr>
          </a:p>
          <a:p>
            <a:pPr marL="0" indent="0">
              <a:buNone/>
            </a:pPr>
            <a:endParaRPr lang="en-US" dirty="0" smtClean="0"/>
          </a:p>
          <a:p>
            <a:pPr marL="0" indent="0">
              <a:buNone/>
            </a:pPr>
            <a:r>
              <a:rPr lang="en-US" dirty="0" smtClean="0"/>
              <a:t>The </a:t>
            </a:r>
            <a:r>
              <a:rPr lang="en-US" b="1" u="sng" dirty="0" smtClean="0"/>
              <a:t>Common </a:t>
            </a:r>
            <a:r>
              <a:rPr lang="en-US" b="1" u="sng" dirty="0"/>
              <a:t>Rule </a:t>
            </a:r>
            <a:r>
              <a:rPr lang="en-US" dirty="0"/>
              <a:t>defines human subject as: </a:t>
            </a:r>
            <a:endParaRPr lang="en-US" dirty="0" smtClean="0"/>
          </a:p>
          <a:p>
            <a:endParaRPr lang="en-US" dirty="0"/>
          </a:p>
          <a:p>
            <a:pPr marL="0" indent="0" algn="ctr">
              <a:buNone/>
            </a:pPr>
            <a:r>
              <a:rPr lang="en-US" dirty="0"/>
              <a:t>“a </a:t>
            </a:r>
            <a:r>
              <a:rPr lang="en-US" dirty="0">
                <a:solidFill>
                  <a:srgbClr val="FF0000"/>
                </a:solidFill>
              </a:rPr>
              <a:t>living individual </a:t>
            </a:r>
            <a:r>
              <a:rPr lang="en-US" dirty="0"/>
              <a:t>about whom an investigator (whether professional or student) conducting research</a:t>
            </a:r>
            <a:r>
              <a:rPr lang="en-US" dirty="0" smtClean="0"/>
              <a:t>:</a:t>
            </a:r>
          </a:p>
          <a:p>
            <a:pPr marL="0" indent="0" algn="ctr">
              <a:buNone/>
            </a:pPr>
            <a:endParaRPr lang="en-US" dirty="0" smtClean="0"/>
          </a:p>
          <a:p>
            <a:pPr marL="0" indent="0" algn="ctr">
              <a:buNone/>
            </a:pPr>
            <a:r>
              <a:rPr lang="en-US" dirty="0" smtClean="0"/>
              <a:t> </a:t>
            </a:r>
          </a:p>
          <a:p>
            <a:pPr marL="0" indent="0" algn="ctr">
              <a:buNone/>
            </a:pPr>
            <a:endParaRPr lang="en-US" dirty="0"/>
          </a:p>
          <a:p>
            <a:pPr marL="0" indent="0" algn="ctr">
              <a:buNone/>
            </a:pPr>
            <a:r>
              <a:rPr lang="en-US" dirty="0" smtClean="0"/>
              <a:t>  </a:t>
            </a:r>
            <a:r>
              <a:rPr lang="en-US" dirty="0" smtClean="0">
                <a:solidFill>
                  <a:srgbClr val="FF0000"/>
                </a:solidFill>
              </a:rPr>
              <a:t>II.1-2</a:t>
            </a:r>
            <a:r>
              <a:rPr lang="en-US" dirty="0" smtClean="0">
                <a:solidFill>
                  <a:schemeClr val="tx1"/>
                </a:solidFill>
              </a:rPr>
              <a:t>-</a:t>
            </a:r>
            <a:r>
              <a:rPr lang="en-US" dirty="0" smtClean="0"/>
              <a:t> </a:t>
            </a:r>
            <a:r>
              <a:rPr lang="en-US" dirty="0"/>
              <a:t>Obtains information or </a:t>
            </a:r>
            <a:r>
              <a:rPr lang="en-US" dirty="0" err="1"/>
              <a:t>biospecimens</a:t>
            </a:r>
            <a:r>
              <a:rPr lang="en-US" dirty="0"/>
              <a:t> through </a:t>
            </a:r>
            <a:r>
              <a:rPr lang="en-US" b="1" i="1" u="sng" dirty="0">
                <a:solidFill>
                  <a:schemeClr val="tx1"/>
                </a:solidFill>
              </a:rPr>
              <a:t>intervention or interaction </a:t>
            </a:r>
            <a:r>
              <a:rPr lang="en-US" dirty="0"/>
              <a:t>with the individual, and, uses studies, or analyzes the information or </a:t>
            </a:r>
            <a:r>
              <a:rPr lang="en-US" dirty="0" err="1"/>
              <a:t>biospecimens</a:t>
            </a:r>
            <a:r>
              <a:rPr lang="en-US" dirty="0"/>
              <a:t>; </a:t>
            </a:r>
            <a:endParaRPr lang="en-US" dirty="0" smtClean="0"/>
          </a:p>
          <a:p>
            <a:pPr marL="0" indent="0" algn="ctr">
              <a:buNone/>
            </a:pPr>
            <a:endParaRPr lang="en-US" dirty="0" smtClean="0"/>
          </a:p>
          <a:p>
            <a:pPr marL="0" indent="0" algn="ctr">
              <a:buNone/>
            </a:pPr>
            <a:r>
              <a:rPr lang="en-US" dirty="0" smtClean="0"/>
              <a:t> or</a:t>
            </a:r>
          </a:p>
          <a:p>
            <a:pPr marL="0" indent="0" algn="ctr">
              <a:buNone/>
            </a:pPr>
            <a:endParaRPr lang="en-US" dirty="0" smtClean="0"/>
          </a:p>
          <a:p>
            <a:pPr marL="0" indent="0" algn="ctr">
              <a:buNone/>
            </a:pPr>
            <a:r>
              <a:rPr lang="en-US" dirty="0" smtClean="0">
                <a:solidFill>
                  <a:srgbClr val="FF0000"/>
                </a:solidFill>
              </a:rPr>
              <a:t>  </a:t>
            </a:r>
            <a:r>
              <a:rPr lang="en-US" dirty="0" smtClean="0">
                <a:solidFill>
                  <a:srgbClr val="FF0000"/>
                </a:solidFill>
              </a:rPr>
              <a:t>II.3 </a:t>
            </a:r>
            <a:r>
              <a:rPr lang="en-US" dirty="0" smtClean="0"/>
              <a:t>- </a:t>
            </a:r>
            <a:r>
              <a:rPr lang="en-US" dirty="0"/>
              <a:t>Obtains, uses, studies, analyzes, or generates </a:t>
            </a:r>
            <a:endParaRPr lang="en-US" dirty="0" smtClean="0"/>
          </a:p>
          <a:p>
            <a:pPr marL="0" indent="0" algn="ctr">
              <a:buNone/>
            </a:pPr>
            <a:r>
              <a:rPr lang="en-US" dirty="0">
                <a:solidFill>
                  <a:srgbClr val="FF0000"/>
                </a:solidFill>
              </a:rPr>
              <a:t> </a:t>
            </a:r>
            <a:r>
              <a:rPr lang="en-US" dirty="0" smtClean="0">
                <a:solidFill>
                  <a:srgbClr val="FF0000"/>
                </a:solidFill>
              </a:rPr>
              <a:t>    </a:t>
            </a:r>
            <a:r>
              <a:rPr lang="en-US" i="1" u="sng" dirty="0" smtClean="0">
                <a:solidFill>
                  <a:schemeClr val="tx1"/>
                </a:solidFill>
              </a:rPr>
              <a:t>identifiable </a:t>
            </a:r>
            <a:r>
              <a:rPr lang="en-US" b="1" i="1" u="sng" dirty="0">
                <a:solidFill>
                  <a:schemeClr val="tx1"/>
                </a:solidFill>
              </a:rPr>
              <a:t>private information </a:t>
            </a:r>
            <a:r>
              <a:rPr lang="en-US" dirty="0">
                <a:solidFill>
                  <a:schemeClr val="tx1"/>
                </a:solidFill>
              </a:rPr>
              <a:t>or </a:t>
            </a:r>
            <a:r>
              <a:rPr lang="en-US" i="1" u="sng" dirty="0">
                <a:solidFill>
                  <a:schemeClr val="tx1"/>
                </a:solidFill>
              </a:rPr>
              <a:t>identifiable </a:t>
            </a:r>
            <a:r>
              <a:rPr lang="en-US" i="1" u="sng" dirty="0" err="1">
                <a:solidFill>
                  <a:schemeClr val="tx1"/>
                </a:solidFill>
              </a:rPr>
              <a:t>biospecimens</a:t>
            </a:r>
            <a:r>
              <a:rPr lang="en-US" i="1" u="sng" dirty="0">
                <a:solidFill>
                  <a:schemeClr val="tx1"/>
                </a:solidFill>
              </a:rPr>
              <a:t>.” </a:t>
            </a:r>
          </a:p>
        </p:txBody>
      </p:sp>
      <p:pic>
        <p:nvPicPr>
          <p:cNvPr id="8" name="Picture 7"/>
          <p:cNvPicPr>
            <a:picLocks noChangeAspect="1"/>
          </p:cNvPicPr>
          <p:nvPr/>
        </p:nvPicPr>
        <p:blipFill>
          <a:blip r:embed="rId3"/>
          <a:stretch>
            <a:fillRect/>
          </a:stretch>
        </p:blipFill>
        <p:spPr>
          <a:xfrm>
            <a:off x="6718852" y="528015"/>
            <a:ext cx="2425148" cy="2106245"/>
          </a:xfrm>
          <a:prstGeom prst="rect">
            <a:avLst/>
          </a:prstGeom>
        </p:spPr>
      </p:pic>
      <p:cxnSp>
        <p:nvCxnSpPr>
          <p:cNvPr id="5" name="Straight Arrow Connector 4"/>
          <p:cNvCxnSpPr/>
          <p:nvPr/>
        </p:nvCxnSpPr>
        <p:spPr>
          <a:xfrm>
            <a:off x="4666421" y="1164508"/>
            <a:ext cx="3528391" cy="464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8416" y="2792896"/>
            <a:ext cx="6460436" cy="924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7686" y="3945836"/>
            <a:ext cx="6341165" cy="102145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5664228" y="2835252"/>
            <a:ext cx="952495" cy="839626"/>
          </a:xfrm>
          <a:prstGeom prst="rect">
            <a:avLst/>
          </a:prstGeom>
        </p:spPr>
      </p:pic>
      <p:pic>
        <p:nvPicPr>
          <p:cNvPr id="16" name="Picture 15"/>
          <p:cNvPicPr>
            <a:picLocks noChangeAspect="1"/>
          </p:cNvPicPr>
          <p:nvPr/>
        </p:nvPicPr>
        <p:blipFill>
          <a:blip r:embed="rId5"/>
          <a:stretch>
            <a:fillRect/>
          </a:stretch>
        </p:blipFill>
        <p:spPr>
          <a:xfrm>
            <a:off x="5195721" y="4092691"/>
            <a:ext cx="1182581" cy="727742"/>
          </a:xfrm>
          <a:prstGeom prst="rect">
            <a:avLst/>
          </a:prstGeom>
        </p:spPr>
      </p:pic>
    </p:spTree>
    <p:extLst>
      <p:ext uri="{BB962C8B-B14F-4D97-AF65-F5344CB8AC3E}">
        <p14:creationId xmlns:p14="http://schemas.microsoft.com/office/powerpoint/2010/main" val="1180021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442" y="1241957"/>
            <a:ext cx="3317298" cy="858304"/>
          </a:xfrm>
          <a:ln>
            <a:solidFill>
              <a:schemeClr val="tx1"/>
            </a:solidFill>
          </a:ln>
        </p:spPr>
        <p:txBody>
          <a:bodyPr>
            <a:noAutofit/>
          </a:bodyPr>
          <a:lstStyle/>
          <a:p>
            <a:r>
              <a:rPr lang="en-US" sz="1200" dirty="0" smtClean="0"/>
              <a:t>Obtains </a:t>
            </a:r>
            <a:r>
              <a:rPr lang="en-US" sz="1200" dirty="0"/>
              <a:t>information or </a:t>
            </a:r>
            <a:r>
              <a:rPr lang="en-US" sz="1200" dirty="0" err="1"/>
              <a:t>biospecimens</a:t>
            </a:r>
            <a:r>
              <a:rPr lang="en-US" sz="1200" dirty="0"/>
              <a:t> through </a:t>
            </a:r>
            <a:r>
              <a:rPr lang="en-US" sz="1200" i="1" u="sng" dirty="0"/>
              <a:t>intervention </a:t>
            </a:r>
            <a:r>
              <a:rPr lang="en-US" sz="1200" dirty="0" smtClean="0"/>
              <a:t>with </a:t>
            </a:r>
            <a:r>
              <a:rPr lang="en-US" sz="1200" dirty="0"/>
              <a:t>the individual, and, uses studies, or analyzes the information or </a:t>
            </a:r>
            <a:r>
              <a:rPr lang="en-US" sz="1200" dirty="0" err="1"/>
              <a:t>biospecimens</a:t>
            </a:r>
            <a:endParaRPr lang="en-US" sz="1200" dirty="0"/>
          </a:p>
        </p:txBody>
      </p:sp>
      <p:sp>
        <p:nvSpPr>
          <p:cNvPr id="7" name="Rectangle 6"/>
          <p:cNvSpPr/>
          <p:nvPr/>
        </p:nvSpPr>
        <p:spPr>
          <a:xfrm>
            <a:off x="3637450" y="1260090"/>
            <a:ext cx="3780491"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b="1" dirty="0">
                <a:latin typeface="Arial" panose="020B0604020202020204" pitchFamily="34" charset="0"/>
                <a:cs typeface="Arial" panose="020B0604020202020204" pitchFamily="34" charset="0"/>
              </a:rPr>
              <a:t>I</a:t>
            </a:r>
            <a:r>
              <a:rPr lang="en-US" sz="1000" b="1" dirty="0">
                <a:solidFill>
                  <a:schemeClr val="accent1">
                    <a:lumMod val="75000"/>
                  </a:schemeClr>
                </a:solidFill>
                <a:latin typeface="Arial" panose="020B0604020202020204" pitchFamily="34" charset="0"/>
                <a:cs typeface="Arial" panose="020B0604020202020204" pitchFamily="34" charset="0"/>
              </a:rPr>
              <a:t>ntervention:  </a:t>
            </a:r>
            <a:r>
              <a:rPr lang="en-US" sz="1000" dirty="0">
                <a:solidFill>
                  <a:schemeClr val="accent1">
                    <a:lumMod val="75000"/>
                  </a:schemeClr>
                </a:solidFill>
                <a:latin typeface="Arial" panose="020B0604020202020204" pitchFamily="34" charset="0"/>
                <a:cs typeface="Arial" panose="020B0604020202020204" pitchFamily="34" charset="0"/>
              </a:rPr>
              <a:t>Includes both physical procedures by which information or </a:t>
            </a:r>
            <a:r>
              <a:rPr lang="en-US" sz="1000" dirty="0" err="1">
                <a:solidFill>
                  <a:schemeClr val="accent1">
                    <a:lumMod val="75000"/>
                  </a:schemeClr>
                </a:solidFill>
                <a:latin typeface="Arial" panose="020B0604020202020204" pitchFamily="34" charset="0"/>
                <a:cs typeface="Arial" panose="020B0604020202020204" pitchFamily="34" charset="0"/>
              </a:rPr>
              <a:t>biospecimens</a:t>
            </a:r>
            <a:r>
              <a:rPr lang="en-US" sz="1000" dirty="0">
                <a:solidFill>
                  <a:schemeClr val="accent1">
                    <a:lumMod val="75000"/>
                  </a:schemeClr>
                </a:solidFill>
                <a:latin typeface="Arial" panose="020B0604020202020204" pitchFamily="34" charset="0"/>
                <a:cs typeface="Arial" panose="020B0604020202020204" pitchFamily="34" charset="0"/>
              </a:rPr>
              <a:t> are gathered (e.g., venipuncture) about a living individual for a research purpose and/or manipulations of the living individual or the living individual’s environment (e.g. randomization) for a research purpose.</a:t>
            </a:r>
            <a:r>
              <a:rPr lang="en-US" sz="1000" b="1" dirty="0">
                <a:solidFill>
                  <a:schemeClr val="accent1">
                    <a:lumMod val="75000"/>
                  </a:schemeClr>
                </a:solidFill>
                <a:latin typeface="Arial" panose="020B0604020202020204" pitchFamily="34" charset="0"/>
                <a:cs typeface="Arial" panose="020B0604020202020204" pitchFamily="34" charset="0"/>
              </a:rPr>
              <a:t> </a:t>
            </a:r>
          </a:p>
        </p:txBody>
      </p:sp>
      <p:sp>
        <p:nvSpPr>
          <p:cNvPr id="8" name="Rectangle 7"/>
          <p:cNvSpPr/>
          <p:nvPr/>
        </p:nvSpPr>
        <p:spPr>
          <a:xfrm>
            <a:off x="3637450" y="3198290"/>
            <a:ext cx="3780491" cy="5539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b="1" dirty="0">
                <a:solidFill>
                  <a:schemeClr val="accent1">
                    <a:lumMod val="75000"/>
                  </a:schemeClr>
                </a:solidFill>
                <a:latin typeface="Arial" panose="020B0604020202020204" pitchFamily="34" charset="0"/>
                <a:cs typeface="Arial" panose="020B0604020202020204" pitchFamily="34" charset="0"/>
              </a:rPr>
              <a:t>Interaction:  </a:t>
            </a:r>
            <a:r>
              <a:rPr lang="en-US" sz="1000" dirty="0">
                <a:solidFill>
                  <a:schemeClr val="accent1">
                    <a:lumMod val="75000"/>
                  </a:schemeClr>
                </a:solidFill>
                <a:latin typeface="Arial" panose="020B0604020202020204" pitchFamily="34" charset="0"/>
                <a:cs typeface="Arial" panose="020B0604020202020204" pitchFamily="34" charset="0"/>
              </a:rPr>
              <a:t>Includes communication (e.g. web survey, mailings, phone calls) or interpersonal contact (e.g. in-person interview) between an investigator and a living individual.</a:t>
            </a:r>
            <a:r>
              <a:rPr lang="en-US" sz="1000" b="1" dirty="0">
                <a:solidFill>
                  <a:schemeClr val="accent1">
                    <a:lumMod val="75000"/>
                  </a:schemeClr>
                </a:solidFill>
                <a:latin typeface="Arial" panose="020B0604020202020204" pitchFamily="34" charset="0"/>
                <a:cs typeface="Arial" panose="020B0604020202020204" pitchFamily="34" charset="0"/>
              </a:rPr>
              <a:t> </a:t>
            </a:r>
          </a:p>
        </p:txBody>
      </p:sp>
      <p:sp>
        <p:nvSpPr>
          <p:cNvPr id="9" name="TextBox 8"/>
          <p:cNvSpPr txBox="1"/>
          <p:nvPr/>
        </p:nvSpPr>
        <p:spPr>
          <a:xfrm>
            <a:off x="215757" y="90930"/>
            <a:ext cx="7109717" cy="1107996"/>
          </a:xfrm>
          <a:prstGeom prst="rect">
            <a:avLst/>
          </a:prstGeom>
          <a:noFill/>
        </p:spPr>
        <p:txBody>
          <a:bodyPr wrap="square" rtlCol="0">
            <a:spAutoFit/>
          </a:bodyPr>
          <a:lstStyle/>
          <a:p>
            <a:r>
              <a:rPr lang="en-US" sz="1900" b="1" dirty="0">
                <a:solidFill>
                  <a:schemeClr val="accent1">
                    <a:lumMod val="75000"/>
                  </a:schemeClr>
                </a:solidFill>
              </a:rPr>
              <a:t>Second Question- </a:t>
            </a:r>
            <a:r>
              <a:rPr lang="en-US" sz="1900" b="1" dirty="0" smtClean="0">
                <a:solidFill>
                  <a:schemeClr val="accent1">
                    <a:lumMod val="75000"/>
                  </a:schemeClr>
                </a:solidFill>
              </a:rPr>
              <a:t>Does </a:t>
            </a:r>
            <a:r>
              <a:rPr lang="en-US" sz="1900" b="1" dirty="0">
                <a:solidFill>
                  <a:schemeClr val="accent1">
                    <a:lumMod val="75000"/>
                  </a:schemeClr>
                </a:solidFill>
              </a:rPr>
              <a:t>the Research Involve Human Subjects? </a:t>
            </a:r>
            <a:endParaRPr lang="en-US" sz="1900" b="1" dirty="0" smtClean="0">
              <a:solidFill>
                <a:schemeClr val="accent1">
                  <a:lumMod val="75000"/>
                </a:schemeClr>
              </a:solidFill>
            </a:endParaRPr>
          </a:p>
          <a:p>
            <a:r>
              <a:rPr lang="en-US" sz="1400" dirty="0"/>
              <a:t>The Common Rule defines </a:t>
            </a:r>
            <a:r>
              <a:rPr lang="en-US" sz="1400" b="1" dirty="0"/>
              <a:t>human subject </a:t>
            </a:r>
            <a:r>
              <a:rPr lang="en-US" sz="1400" dirty="0"/>
              <a:t>as: </a:t>
            </a:r>
          </a:p>
          <a:p>
            <a:pPr algn="ctr"/>
            <a:r>
              <a:rPr lang="en-US" sz="1400" b="1" dirty="0" smtClean="0"/>
              <a:t>a </a:t>
            </a:r>
            <a:r>
              <a:rPr lang="en-US" sz="1400" b="1" dirty="0"/>
              <a:t>living individual about whom an investigator </a:t>
            </a:r>
            <a:r>
              <a:rPr lang="en-US" sz="1400" b="1" dirty="0" smtClean="0"/>
              <a:t>conducting </a:t>
            </a:r>
            <a:r>
              <a:rPr lang="en-US" sz="1400" b="1" dirty="0"/>
              <a:t>research</a:t>
            </a:r>
            <a:r>
              <a:rPr lang="en-US" sz="1400" dirty="0"/>
              <a:t>:</a:t>
            </a:r>
          </a:p>
          <a:p>
            <a:endParaRPr lang="en-US" sz="1900" b="1" dirty="0">
              <a:solidFill>
                <a:schemeClr val="accent1">
                  <a:lumMod val="75000"/>
                </a:schemeClr>
              </a:solidFill>
            </a:endParaRPr>
          </a:p>
        </p:txBody>
      </p:sp>
      <p:pic>
        <p:nvPicPr>
          <p:cNvPr id="10" name="Picture 9"/>
          <p:cNvPicPr>
            <a:picLocks noChangeAspect="1"/>
          </p:cNvPicPr>
          <p:nvPr/>
        </p:nvPicPr>
        <p:blipFill>
          <a:blip r:embed="rId3"/>
          <a:stretch>
            <a:fillRect/>
          </a:stretch>
        </p:blipFill>
        <p:spPr>
          <a:xfrm>
            <a:off x="7703907" y="172784"/>
            <a:ext cx="1338923" cy="1162856"/>
          </a:xfrm>
          <a:prstGeom prst="rect">
            <a:avLst/>
          </a:prstGeom>
        </p:spPr>
      </p:pic>
      <p:sp>
        <p:nvSpPr>
          <p:cNvPr id="2" name="TextBox 1"/>
          <p:cNvSpPr txBox="1"/>
          <p:nvPr/>
        </p:nvSpPr>
        <p:spPr>
          <a:xfrm>
            <a:off x="312442" y="2304036"/>
            <a:ext cx="7787811" cy="707886"/>
          </a:xfrm>
          <a:prstGeom prst="rect">
            <a:avLst/>
          </a:prstGeom>
          <a:noFill/>
          <a:ln>
            <a:solidFill>
              <a:schemeClr val="tx2">
                <a:lumMod val="60000"/>
                <a:lumOff val="40000"/>
              </a:schemeClr>
            </a:solidFill>
          </a:ln>
        </p:spPr>
        <p:txBody>
          <a:bodyPr wrap="square" rtlCol="0">
            <a:spAutoFit/>
          </a:bodyPr>
          <a:lstStyle/>
          <a:p>
            <a:pPr lvl="0">
              <a:defRPr/>
            </a:pPr>
            <a:r>
              <a:rPr lang="en-US" sz="1000" dirty="0">
                <a:solidFill>
                  <a:srgbClr val="FF0000"/>
                </a:solidFill>
                <a:latin typeface="Arial" panose="020B0604020202020204" pitchFamily="34" charset="0"/>
                <a:cs typeface="Arial" panose="020B0604020202020204" pitchFamily="34" charset="0"/>
              </a:rPr>
              <a:t>II.1</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Does </a:t>
            </a:r>
            <a:r>
              <a:rPr lang="en-US" sz="1000" dirty="0">
                <a:latin typeface="Arial" panose="020B0604020202020204" pitchFamily="34" charset="0"/>
                <a:cs typeface="Arial" panose="020B0604020202020204" pitchFamily="34" charset="0"/>
              </a:rPr>
              <a:t>the research involve an </a:t>
            </a:r>
            <a:r>
              <a:rPr lang="en-US" sz="1000" dirty="0">
                <a:solidFill>
                  <a:srgbClr val="FF0000"/>
                </a:solidFill>
                <a:latin typeface="Arial" panose="020B0604020202020204" pitchFamily="34" charset="0"/>
                <a:cs typeface="Arial" panose="020B0604020202020204" pitchFamily="34" charset="0"/>
              </a:rPr>
              <a:t>intervention</a:t>
            </a:r>
            <a:r>
              <a:rPr lang="en-US" sz="1000" dirty="0">
                <a:latin typeface="Arial" panose="020B0604020202020204" pitchFamily="34" charset="0"/>
                <a:cs typeface="Arial" panose="020B0604020202020204" pitchFamily="34" charset="0"/>
              </a:rPr>
              <a:t> with a living individual to obtain information or </a:t>
            </a:r>
            <a:r>
              <a:rPr lang="en-US" sz="1000" dirty="0" err="1">
                <a:latin typeface="Arial" panose="020B0604020202020204" pitchFamily="34" charset="0"/>
                <a:cs typeface="Arial" panose="020B0604020202020204" pitchFamily="34" charset="0"/>
              </a:rPr>
              <a:t>biospecimens</a:t>
            </a:r>
            <a:r>
              <a:rPr lang="en-US" sz="1000" dirty="0">
                <a:latin typeface="Arial" panose="020B0604020202020204" pitchFamily="34" charset="0"/>
                <a:cs typeface="Arial" panose="020B0604020202020204" pitchFamily="34" charset="0"/>
              </a:rPr>
              <a:t> for use, study, and/or analysis? </a:t>
            </a:r>
            <a:endParaRPr lang="en-US" sz="1000" dirty="0" smtClean="0">
              <a:latin typeface="Arial" panose="020B0604020202020204" pitchFamily="34" charset="0"/>
              <a:cs typeface="Arial" panose="020B0604020202020204" pitchFamily="34" charset="0"/>
            </a:endParaRPr>
          </a:p>
          <a:p>
            <a:pPr lvl="0">
              <a:defRPr/>
            </a:pPr>
            <a:r>
              <a:rPr lang="en-US" sz="1000" b="1" u="sng" dirty="0" smtClean="0">
                <a:latin typeface="Arial" panose="020B0604020202020204" pitchFamily="34" charset="0"/>
                <a:cs typeface="Arial" panose="020B0604020202020204" pitchFamily="34" charset="0"/>
              </a:rPr>
              <a:t>If </a:t>
            </a:r>
            <a:r>
              <a:rPr lang="en-US" sz="1000" b="1" u="sng" dirty="0">
                <a:latin typeface="Arial" panose="020B0604020202020204" pitchFamily="34" charset="0"/>
                <a:cs typeface="Arial" panose="020B0604020202020204" pitchFamily="34" charset="0"/>
              </a:rPr>
              <a:t>yes</a:t>
            </a:r>
            <a:r>
              <a:rPr lang="en-US" sz="1000" b="1" dirty="0">
                <a:latin typeface="Arial" panose="020B0604020202020204" pitchFamily="34" charset="0"/>
                <a:cs typeface="Arial" panose="020B0604020202020204" pitchFamily="34" charset="0"/>
              </a:rPr>
              <a:t>, stop here because the project is research involving human subjects and an IRB application will be required. </a:t>
            </a:r>
            <a:endParaRPr lang="en-US" sz="1000" b="1" dirty="0" smtClean="0">
              <a:latin typeface="Arial" panose="020B0604020202020204" pitchFamily="34" charset="0"/>
              <a:cs typeface="Arial" panose="020B0604020202020204" pitchFamily="34" charset="0"/>
            </a:endParaRPr>
          </a:p>
          <a:p>
            <a:pPr lvl="0">
              <a:defRPr/>
            </a:pPr>
            <a:r>
              <a:rPr lang="en-US" sz="1000" b="1" u="sng" dirty="0" smtClean="0">
                <a:latin typeface="Arial" panose="020B0604020202020204" pitchFamily="34" charset="0"/>
                <a:cs typeface="Arial" panose="020B0604020202020204" pitchFamily="34" charset="0"/>
              </a:rPr>
              <a:t>If </a:t>
            </a:r>
            <a:r>
              <a:rPr lang="en-US" sz="1000" b="1" u="sng" dirty="0">
                <a:latin typeface="Arial" panose="020B0604020202020204" pitchFamily="34" charset="0"/>
                <a:cs typeface="Arial" panose="020B0604020202020204" pitchFamily="34" charset="0"/>
              </a:rPr>
              <a:t>no</a:t>
            </a:r>
            <a:r>
              <a:rPr lang="en-US" sz="1000" b="1" dirty="0">
                <a:latin typeface="Arial" panose="020B0604020202020204" pitchFamily="34" charset="0"/>
                <a:cs typeface="Arial" panose="020B0604020202020204" pitchFamily="34" charset="0"/>
              </a:rPr>
              <a:t>, review the definition of Interaction and proceed to II.2</a:t>
            </a:r>
          </a:p>
        </p:txBody>
      </p:sp>
      <p:sp>
        <p:nvSpPr>
          <p:cNvPr id="11" name="TextBox 10"/>
          <p:cNvSpPr txBox="1"/>
          <p:nvPr/>
        </p:nvSpPr>
        <p:spPr>
          <a:xfrm>
            <a:off x="312442" y="4242962"/>
            <a:ext cx="7310984" cy="707886"/>
          </a:xfrm>
          <a:prstGeom prst="rect">
            <a:avLst/>
          </a:prstGeom>
          <a:noFill/>
          <a:ln>
            <a:solidFill>
              <a:schemeClr val="tx2">
                <a:lumMod val="60000"/>
                <a:lumOff val="40000"/>
              </a:schemeClr>
            </a:solidFill>
          </a:ln>
        </p:spPr>
        <p:txBody>
          <a:bodyPr wrap="square" rtlCol="0">
            <a:spAutoFit/>
          </a:bodyPr>
          <a:lstStyle/>
          <a:p>
            <a:r>
              <a:rPr lang="en-US" sz="1000" dirty="0">
                <a:solidFill>
                  <a:srgbClr val="FF0000"/>
                </a:solidFill>
                <a:latin typeface="Arial" panose="020B0604020202020204" pitchFamily="34" charset="0"/>
                <a:cs typeface="Arial" panose="020B0604020202020204" pitchFamily="34" charset="0"/>
              </a:rPr>
              <a:t>II.2</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Does </a:t>
            </a:r>
            <a:r>
              <a:rPr lang="en-US" sz="1000" dirty="0">
                <a:latin typeface="Arial" panose="020B0604020202020204" pitchFamily="34" charset="0"/>
                <a:cs typeface="Arial" panose="020B0604020202020204" pitchFamily="34" charset="0"/>
              </a:rPr>
              <a:t>the research involve an </a:t>
            </a:r>
            <a:r>
              <a:rPr lang="en-US" sz="1000" b="1" dirty="0">
                <a:latin typeface="Arial" panose="020B0604020202020204" pitchFamily="34" charset="0"/>
                <a:cs typeface="Arial" panose="020B0604020202020204" pitchFamily="34" charset="0"/>
              </a:rPr>
              <a:t>interaction </a:t>
            </a:r>
            <a:r>
              <a:rPr lang="en-US" sz="1000" dirty="0">
                <a:latin typeface="Arial" panose="020B0604020202020204" pitchFamily="34" charset="0"/>
                <a:cs typeface="Arial" panose="020B0604020202020204" pitchFamily="34" charset="0"/>
              </a:rPr>
              <a:t>with a living individual to obtain information or </a:t>
            </a:r>
            <a:r>
              <a:rPr lang="en-US" sz="1000" dirty="0" err="1">
                <a:latin typeface="Arial" panose="020B0604020202020204" pitchFamily="34" charset="0"/>
                <a:cs typeface="Arial" panose="020B0604020202020204" pitchFamily="34" charset="0"/>
              </a:rPr>
              <a:t>biospecimens</a:t>
            </a:r>
            <a:r>
              <a:rPr lang="en-US" sz="1000" dirty="0">
                <a:latin typeface="Arial" panose="020B0604020202020204" pitchFamily="34" charset="0"/>
                <a:cs typeface="Arial" panose="020B0604020202020204" pitchFamily="34" charset="0"/>
              </a:rPr>
              <a:t> for use, study, and/or analysis? </a:t>
            </a:r>
            <a:r>
              <a:rPr lang="en-US" sz="1000" b="1" dirty="0">
                <a:latin typeface="Arial" panose="020B0604020202020204" pitchFamily="34" charset="0"/>
                <a:cs typeface="Arial" panose="020B0604020202020204" pitchFamily="34" charset="0"/>
              </a:rPr>
              <a:t> </a:t>
            </a:r>
          </a:p>
          <a:p>
            <a:r>
              <a:rPr lang="en-US" sz="1000" b="1" u="sng" dirty="0">
                <a:latin typeface="Arial" panose="020B0604020202020204" pitchFamily="34" charset="0"/>
                <a:cs typeface="Arial" panose="020B0604020202020204" pitchFamily="34" charset="0"/>
              </a:rPr>
              <a:t>If yes</a:t>
            </a:r>
            <a:r>
              <a:rPr lang="en-US" sz="1000" b="1" dirty="0">
                <a:latin typeface="Arial" panose="020B0604020202020204" pitchFamily="34" charset="0"/>
                <a:cs typeface="Arial" panose="020B0604020202020204" pitchFamily="34" charset="0"/>
              </a:rPr>
              <a:t>, stop here because the project is research involving human subjects and an IRB application will be required. </a:t>
            </a:r>
            <a:endParaRPr lang="en-US" sz="1000" b="1" dirty="0" smtClean="0">
              <a:latin typeface="Arial" panose="020B0604020202020204" pitchFamily="34" charset="0"/>
              <a:cs typeface="Arial" panose="020B0604020202020204" pitchFamily="34" charset="0"/>
            </a:endParaRPr>
          </a:p>
          <a:p>
            <a:r>
              <a:rPr lang="en-US" sz="1000" b="1" u="sng" dirty="0" smtClean="0">
                <a:latin typeface="Arial" panose="020B0604020202020204" pitchFamily="34" charset="0"/>
                <a:cs typeface="Arial" panose="020B0604020202020204" pitchFamily="34" charset="0"/>
              </a:rPr>
              <a:t>If </a:t>
            </a:r>
            <a:r>
              <a:rPr lang="en-US" sz="1000" b="1" u="sng" dirty="0">
                <a:latin typeface="Arial" panose="020B0604020202020204" pitchFamily="34" charset="0"/>
                <a:cs typeface="Arial" panose="020B0604020202020204" pitchFamily="34" charset="0"/>
              </a:rPr>
              <a:t>no</a:t>
            </a:r>
            <a:r>
              <a:rPr lang="en-US" sz="1000" b="1" dirty="0">
                <a:latin typeface="Arial" panose="020B0604020202020204" pitchFamily="34" charset="0"/>
                <a:cs typeface="Arial" panose="020B0604020202020204" pitchFamily="34" charset="0"/>
              </a:rPr>
              <a:t>, review the definitions of private information and identifiable private information and proceed to II.3</a:t>
            </a:r>
          </a:p>
        </p:txBody>
      </p:sp>
      <p:sp>
        <p:nvSpPr>
          <p:cNvPr id="12" name="Text Placeholder 2"/>
          <p:cNvSpPr txBox="1">
            <a:spLocks/>
          </p:cNvSpPr>
          <p:nvPr/>
        </p:nvSpPr>
        <p:spPr>
          <a:xfrm>
            <a:off x="312442" y="3198290"/>
            <a:ext cx="3317298" cy="858304"/>
          </a:xfrm>
          <a:prstGeom prst="rect">
            <a:avLst/>
          </a:prstGeom>
          <a:ln>
            <a:solidFill>
              <a:schemeClr val="tx1"/>
            </a:solidFill>
          </a:ln>
        </p:spPr>
        <p:txBody>
          <a:bodyPr vert="horz" lIns="91440" tIns="45720" rIns="91440" bIns="45720" rtlCol="0" anchor="b">
            <a:noAutofit/>
          </a:bodyPr>
          <a:lstStyle>
            <a:lvl1pPr marL="0" indent="0" algn="l" defTabSz="457200" rtl="0" eaLnBrk="1" latinLnBrk="0" hangingPunct="1">
              <a:spcBef>
                <a:spcPct val="20000"/>
              </a:spcBef>
              <a:buFont typeface="Arial"/>
              <a:buNone/>
              <a:tabLst/>
              <a:defRPr sz="2400" b="1" kern="1200">
                <a:solidFill>
                  <a:srgbClr val="100E42"/>
                </a:solidFill>
                <a:latin typeface="Arial"/>
                <a:ea typeface="+mn-ea"/>
                <a:cs typeface="Arial"/>
              </a:defRPr>
            </a:lvl1pPr>
            <a:lvl2pPr marL="457200" indent="0" algn="l" defTabSz="457200" rtl="0" eaLnBrk="1" latinLnBrk="0" hangingPunct="1">
              <a:spcBef>
                <a:spcPct val="20000"/>
              </a:spcBef>
              <a:buFont typeface="Lucida Grande"/>
              <a:buNone/>
              <a:tabLst>
                <a:tab pos="228600" algn="l"/>
              </a:tabLst>
              <a:defRPr sz="2000" b="1"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tabLst>
                <a:tab pos="228600" algn="l"/>
              </a:tabLst>
              <a:defRPr sz="1800" b="1"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tabLst>
                <a:tab pos="228600" algn="l"/>
              </a:tabLst>
              <a:defRPr sz="1600" b="1"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tabLst>
                <a:tab pos="228600" algn="l"/>
              </a:tabLst>
              <a:defRPr sz="1600" b="1" kern="1200">
                <a:solidFill>
                  <a:schemeClr val="tx1"/>
                </a:solidFill>
                <a:latin typeface="Arial"/>
                <a:ea typeface="+mn-ea"/>
                <a:cs typeface="Arial"/>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200" dirty="0" smtClean="0"/>
              <a:t>Obtains information or </a:t>
            </a:r>
            <a:r>
              <a:rPr lang="en-US" sz="1200" dirty="0" err="1" smtClean="0"/>
              <a:t>biospecimens</a:t>
            </a:r>
            <a:r>
              <a:rPr lang="en-US" sz="1200" dirty="0" smtClean="0"/>
              <a:t> through an</a:t>
            </a:r>
            <a:r>
              <a:rPr lang="en-US" sz="1200" i="1" u="sng" dirty="0" smtClean="0"/>
              <a:t> interaction </a:t>
            </a:r>
            <a:r>
              <a:rPr lang="en-US" sz="1200" dirty="0" smtClean="0"/>
              <a:t>with the individual, and, uses studies, or analyzes the information or </a:t>
            </a:r>
            <a:r>
              <a:rPr lang="en-US" sz="1200" dirty="0" err="1" smtClean="0"/>
              <a:t>biospecimens</a:t>
            </a:r>
            <a:endParaRPr lang="en-US" sz="1200" dirty="0"/>
          </a:p>
        </p:txBody>
      </p:sp>
    </p:spTree>
    <p:extLst>
      <p:ext uri="{BB962C8B-B14F-4D97-AF65-F5344CB8AC3E}">
        <p14:creationId xmlns:p14="http://schemas.microsoft.com/office/powerpoint/2010/main" val="3892916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58"/>
            <a:ext cx="8229600" cy="450050"/>
          </a:xfrm>
        </p:spPr>
        <p:txBody>
          <a:bodyPr>
            <a:normAutofit fontScale="90000"/>
          </a:bodyPr>
          <a:lstStyle/>
          <a:p>
            <a:pPr algn="ctr"/>
            <a:r>
              <a:rPr lang="en-US" sz="2200" b="1" dirty="0" smtClean="0">
                <a:solidFill>
                  <a:schemeClr val="tx1"/>
                </a:solidFill>
              </a:rPr>
              <a:t>Definitions- </a:t>
            </a:r>
            <a:r>
              <a:rPr lang="en-US" sz="2200" b="1" dirty="0">
                <a:solidFill>
                  <a:schemeClr val="tx1"/>
                </a:solidFill>
              </a:rPr>
              <a:t>Does the Research Involve Human Subjects? </a:t>
            </a:r>
            <a:r>
              <a:rPr lang="en-US" b="1" dirty="0">
                <a:solidFill>
                  <a:schemeClr val="accent1">
                    <a:lumMod val="75000"/>
                  </a:schemeClr>
                </a:solidFill>
              </a:rPr>
              <a:t/>
            </a:r>
            <a:br>
              <a:rPr lang="en-US" b="1" dirty="0">
                <a:solidFill>
                  <a:schemeClr val="accent1">
                    <a:lumMod val="75000"/>
                  </a:schemeClr>
                </a:solidFill>
              </a:rPr>
            </a:br>
            <a:r>
              <a:rPr lang="en-US" dirty="0" smtClean="0"/>
              <a:t> </a:t>
            </a:r>
            <a:endParaRPr lang="en-US" dirty="0"/>
          </a:p>
        </p:txBody>
      </p:sp>
      <p:sp>
        <p:nvSpPr>
          <p:cNvPr id="3" name="Text Placeholder 2"/>
          <p:cNvSpPr>
            <a:spLocks noGrp="1"/>
          </p:cNvSpPr>
          <p:nvPr>
            <p:ph type="body" sz="quarter" idx="10"/>
          </p:nvPr>
        </p:nvSpPr>
        <p:spPr>
          <a:xfrm>
            <a:off x="206152" y="817367"/>
            <a:ext cx="3194150" cy="2896961"/>
          </a:xfrm>
          <a:ln w="19050">
            <a:solidFill>
              <a:schemeClr val="tx2">
                <a:lumMod val="60000"/>
                <a:lumOff val="40000"/>
              </a:schemeClr>
            </a:solidFill>
          </a:ln>
        </p:spPr>
        <p:txBody>
          <a:bodyPr>
            <a:normAutofit fontScale="40000" lnSpcReduction="20000"/>
          </a:bodyPr>
          <a:lstStyle/>
          <a:p>
            <a:pPr marL="0" indent="0">
              <a:buNone/>
            </a:pPr>
            <a:r>
              <a:rPr lang="en-US" sz="2500" b="1" dirty="0" smtClean="0">
                <a:solidFill>
                  <a:schemeClr val="tx1"/>
                </a:solidFill>
              </a:rPr>
              <a:t>Private </a:t>
            </a:r>
            <a:r>
              <a:rPr lang="en-US" sz="2500" b="1" dirty="0">
                <a:solidFill>
                  <a:schemeClr val="tx1"/>
                </a:solidFill>
              </a:rPr>
              <a:t>Information:  </a:t>
            </a:r>
            <a:r>
              <a:rPr lang="en-US" dirty="0"/>
              <a:t>Includes information about behavior that occurs in a context in which an individual can reasonably expect that </a:t>
            </a:r>
            <a:r>
              <a:rPr lang="en-US" dirty="0">
                <a:solidFill>
                  <a:srgbClr val="FF0000"/>
                </a:solidFill>
              </a:rPr>
              <a:t>no</a:t>
            </a:r>
            <a:r>
              <a:rPr lang="en-US" dirty="0"/>
              <a:t> observation or recording is taking place (e.g. medical visit), and information that has been provided for specific purposes by an individual and that the individual can reasonably expect </a:t>
            </a:r>
            <a:r>
              <a:rPr lang="en-US" dirty="0">
                <a:solidFill>
                  <a:srgbClr val="FF0000"/>
                </a:solidFill>
              </a:rPr>
              <a:t>will not be </a:t>
            </a:r>
            <a:r>
              <a:rPr lang="en-US" dirty="0"/>
              <a:t>made public (e.g., a medical record).  </a:t>
            </a:r>
            <a:endParaRPr lang="en-US" b="1" dirty="0"/>
          </a:p>
          <a:p>
            <a:pPr marL="0" indent="0">
              <a:buNone/>
            </a:pPr>
            <a:r>
              <a:rPr lang="en-US" dirty="0"/>
              <a:t> </a:t>
            </a:r>
            <a:endParaRPr lang="en-US" b="1" dirty="0"/>
          </a:p>
          <a:p>
            <a:pPr marL="0" indent="0">
              <a:buNone/>
            </a:pPr>
            <a:r>
              <a:rPr lang="en-US" b="1" i="1" u="sng" dirty="0"/>
              <a:t>Identifiable</a:t>
            </a:r>
            <a:r>
              <a:rPr lang="en-US" b="1" dirty="0"/>
              <a:t> Private Information</a:t>
            </a:r>
            <a:r>
              <a:rPr lang="en-US" dirty="0"/>
              <a:t>:  Private information for which the identity of </a:t>
            </a:r>
            <a:r>
              <a:rPr lang="en-US" dirty="0">
                <a:solidFill>
                  <a:schemeClr val="tx1"/>
                </a:solidFill>
              </a:rPr>
              <a:t>the</a:t>
            </a:r>
            <a:r>
              <a:rPr lang="en-US" i="1" dirty="0">
                <a:solidFill>
                  <a:srgbClr val="FF0000"/>
                </a:solidFill>
              </a:rPr>
              <a:t> living individual </a:t>
            </a:r>
            <a:r>
              <a:rPr lang="en-US" dirty="0"/>
              <a:t>is or may readily be ascertained by the investigator or associated with the information.</a:t>
            </a:r>
            <a:endParaRPr lang="en-US" b="1" dirty="0"/>
          </a:p>
          <a:p>
            <a:pPr marL="0" indent="0">
              <a:buNone/>
            </a:pPr>
            <a:r>
              <a:rPr lang="en-US" dirty="0"/>
              <a:t> </a:t>
            </a:r>
            <a:endParaRPr lang="en-US" b="1" dirty="0"/>
          </a:p>
          <a:p>
            <a:pPr marL="0" indent="0">
              <a:buNone/>
            </a:pPr>
            <a:r>
              <a:rPr lang="en-US" b="1" i="1" u="sng" dirty="0"/>
              <a:t>Identifiable</a:t>
            </a:r>
            <a:r>
              <a:rPr lang="en-US" b="1" dirty="0"/>
              <a:t> </a:t>
            </a:r>
            <a:r>
              <a:rPr lang="en-US" b="1" dirty="0" err="1"/>
              <a:t>Biospecimen</a:t>
            </a:r>
            <a:r>
              <a:rPr lang="en-US" b="1" dirty="0"/>
              <a:t>:  </a:t>
            </a:r>
            <a:r>
              <a:rPr lang="en-US" dirty="0"/>
              <a:t>A </a:t>
            </a:r>
            <a:r>
              <a:rPr lang="en-US" dirty="0" err="1"/>
              <a:t>biospecimen</a:t>
            </a:r>
            <a:r>
              <a:rPr lang="en-US" dirty="0"/>
              <a:t> for which the identity of the </a:t>
            </a:r>
            <a:r>
              <a:rPr lang="en-US" i="1" dirty="0">
                <a:solidFill>
                  <a:srgbClr val="FF0000"/>
                </a:solidFill>
              </a:rPr>
              <a:t>living individual </a:t>
            </a:r>
            <a:r>
              <a:rPr lang="en-US" dirty="0"/>
              <a:t>from whom it is derived is or may readily be ascertained by the investigator or associated with the </a:t>
            </a:r>
            <a:r>
              <a:rPr lang="en-US" dirty="0" err="1" smtClean="0"/>
              <a:t>biospecimen</a:t>
            </a:r>
            <a:endParaRPr lang="en-US" b="1" dirty="0"/>
          </a:p>
          <a:p>
            <a:endParaRPr lang="en-US" dirty="0"/>
          </a:p>
        </p:txBody>
      </p:sp>
      <p:pic>
        <p:nvPicPr>
          <p:cNvPr id="6" name="Picture 5"/>
          <p:cNvPicPr>
            <a:picLocks noChangeAspect="1"/>
          </p:cNvPicPr>
          <p:nvPr/>
        </p:nvPicPr>
        <p:blipFill>
          <a:blip r:embed="rId3"/>
          <a:stretch>
            <a:fillRect/>
          </a:stretch>
        </p:blipFill>
        <p:spPr>
          <a:xfrm>
            <a:off x="4234293" y="893485"/>
            <a:ext cx="4452507" cy="2820843"/>
          </a:xfrm>
          <a:prstGeom prst="rect">
            <a:avLst/>
          </a:prstGeom>
        </p:spPr>
      </p:pic>
      <p:sp>
        <p:nvSpPr>
          <p:cNvPr id="4" name="TextBox 3"/>
          <p:cNvSpPr txBox="1"/>
          <p:nvPr/>
        </p:nvSpPr>
        <p:spPr>
          <a:xfrm>
            <a:off x="206152" y="4021521"/>
            <a:ext cx="7252215" cy="707886"/>
          </a:xfrm>
          <a:prstGeom prst="rect">
            <a:avLst/>
          </a:prstGeom>
          <a:noFill/>
          <a:ln w="12700">
            <a:solidFill>
              <a:schemeClr val="accent1"/>
            </a:solidFill>
          </a:ln>
        </p:spPr>
        <p:txBody>
          <a:bodyPr wrap="square" rtlCol="0">
            <a:spAutoFit/>
          </a:bodyPr>
          <a:lstStyle/>
          <a:p>
            <a:r>
              <a:rPr lang="en-US" sz="1000" dirty="0" smtClean="0">
                <a:solidFill>
                  <a:srgbClr val="FF0000"/>
                </a:solidFill>
                <a:latin typeface="Arial" panose="020B0604020202020204" pitchFamily="34" charset="0"/>
                <a:cs typeface="Arial" panose="020B0604020202020204" pitchFamily="34" charset="0"/>
              </a:rPr>
              <a:t>II-3</a:t>
            </a:r>
            <a:r>
              <a:rPr lang="en-US" sz="1000" dirty="0" smtClean="0">
                <a:latin typeface="Arial" panose="020B0604020202020204" pitchFamily="34" charset="0"/>
                <a:cs typeface="Arial" panose="020B0604020202020204" pitchFamily="34" charset="0"/>
              </a:rPr>
              <a:t>-Does </a:t>
            </a:r>
            <a:r>
              <a:rPr lang="en-US" sz="1000" dirty="0">
                <a:latin typeface="Arial" panose="020B0604020202020204" pitchFamily="34" charset="0"/>
                <a:cs typeface="Arial" panose="020B0604020202020204" pitchFamily="34" charset="0"/>
              </a:rPr>
              <a:t>the research involve obtaining, using, studying, analyzing or </a:t>
            </a:r>
            <a:r>
              <a:rPr lang="en-US" sz="1000" dirty="0" smtClean="0">
                <a:latin typeface="Arial" panose="020B0604020202020204" pitchFamily="34" charset="0"/>
                <a:cs typeface="Arial" panose="020B0604020202020204" pitchFamily="34" charset="0"/>
              </a:rPr>
              <a:t>generating </a:t>
            </a:r>
            <a:r>
              <a:rPr lang="en-US" sz="1000" dirty="0" smtClean="0">
                <a:solidFill>
                  <a:srgbClr val="FF0000"/>
                </a:solidFill>
                <a:latin typeface="Arial" panose="020B0604020202020204" pitchFamily="34" charset="0"/>
                <a:cs typeface="Arial" panose="020B0604020202020204" pitchFamily="34" charset="0"/>
              </a:rPr>
              <a:t>private identifiable information </a:t>
            </a:r>
            <a:r>
              <a:rPr lang="en-US" sz="1000" dirty="0">
                <a:solidFill>
                  <a:srgbClr val="FF0000"/>
                </a:solidFill>
                <a:latin typeface="Arial" panose="020B0604020202020204" pitchFamily="34" charset="0"/>
                <a:cs typeface="Arial" panose="020B0604020202020204" pitchFamily="34" charset="0"/>
              </a:rPr>
              <a:t>or identifiable </a:t>
            </a:r>
            <a:r>
              <a:rPr lang="en-US" sz="1000" dirty="0" err="1">
                <a:solidFill>
                  <a:srgbClr val="FF0000"/>
                </a:solidFill>
                <a:latin typeface="Arial" panose="020B0604020202020204" pitchFamily="34" charset="0"/>
                <a:cs typeface="Arial" panose="020B0604020202020204" pitchFamily="34" charset="0"/>
              </a:rPr>
              <a:t>biospecimens</a:t>
            </a:r>
            <a:r>
              <a:rPr lang="en-US" sz="1000" dirty="0">
                <a:solidFill>
                  <a:srgbClr val="FF0000"/>
                </a:solidFill>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about a living individual</a:t>
            </a:r>
            <a:r>
              <a:rPr lang="en-US" sz="1000" dirty="0" smtClean="0">
                <a:latin typeface="Arial" panose="020B0604020202020204" pitchFamily="34" charset="0"/>
                <a:cs typeface="Arial" panose="020B0604020202020204" pitchFamily="34" charset="0"/>
              </a:rPr>
              <a:t>?</a:t>
            </a:r>
          </a:p>
          <a:p>
            <a:r>
              <a:rPr lang="en-US" sz="1000" dirty="0" smtClean="0">
                <a:latin typeface="Arial" panose="020B0604020202020204" pitchFamily="34" charset="0"/>
                <a:cs typeface="Arial" panose="020B0604020202020204" pitchFamily="34" charset="0"/>
              </a:rPr>
              <a:t> </a:t>
            </a:r>
            <a:r>
              <a:rPr lang="en-US" sz="1000" b="1" u="sng" dirty="0">
                <a:latin typeface="Arial" panose="020B0604020202020204" pitchFamily="34" charset="0"/>
                <a:cs typeface="Arial" panose="020B0604020202020204" pitchFamily="34" charset="0"/>
              </a:rPr>
              <a:t>If yes, </a:t>
            </a:r>
            <a:r>
              <a:rPr lang="en-US" sz="1000" b="1" dirty="0">
                <a:latin typeface="Arial" panose="020B0604020202020204" pitchFamily="34" charset="0"/>
                <a:cs typeface="Arial" panose="020B0604020202020204" pitchFamily="34" charset="0"/>
              </a:rPr>
              <a:t>stop here because the project is research </a:t>
            </a:r>
            <a:r>
              <a:rPr lang="en-US" sz="1000" b="1" dirty="0" smtClean="0">
                <a:latin typeface="Arial" panose="020B0604020202020204" pitchFamily="34" charset="0"/>
                <a:cs typeface="Arial" panose="020B0604020202020204" pitchFamily="34" charset="0"/>
              </a:rPr>
              <a:t>involving </a:t>
            </a:r>
            <a:r>
              <a:rPr lang="en-US" sz="1000" b="1" dirty="0">
                <a:latin typeface="Arial" panose="020B0604020202020204" pitchFamily="34" charset="0"/>
                <a:cs typeface="Arial" panose="020B0604020202020204" pitchFamily="34" charset="0"/>
              </a:rPr>
              <a:t>human subjects and an IRB application will be required. </a:t>
            </a:r>
            <a:endParaRPr lang="en-US" sz="1000" b="1"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 </a:t>
            </a:r>
            <a:r>
              <a:rPr lang="en-US" sz="1000" b="1" u="sng" dirty="0">
                <a:latin typeface="Arial" panose="020B0604020202020204" pitchFamily="34" charset="0"/>
                <a:cs typeface="Arial" panose="020B0604020202020204" pitchFamily="34" charset="0"/>
              </a:rPr>
              <a:t>If no</a:t>
            </a:r>
            <a:r>
              <a:rPr lang="en-US" sz="1000" b="1" dirty="0">
                <a:latin typeface="Arial" panose="020B0604020202020204" pitchFamily="34" charset="0"/>
                <a:cs typeface="Arial" panose="020B0604020202020204" pitchFamily="34" charset="0"/>
              </a:rPr>
              <a:t>, proceed to Part III.</a:t>
            </a:r>
          </a:p>
        </p:txBody>
      </p:sp>
    </p:spTree>
    <p:extLst>
      <p:ext uri="{BB962C8B-B14F-4D97-AF65-F5344CB8AC3E}">
        <p14:creationId xmlns:p14="http://schemas.microsoft.com/office/powerpoint/2010/main" val="359671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0" y="85565"/>
            <a:ext cx="8229600" cy="880533"/>
          </a:xfrm>
        </p:spPr>
        <p:txBody>
          <a:bodyPr>
            <a:normAutofit fontScale="90000"/>
          </a:bodyPr>
          <a:lstStyle/>
          <a:p>
            <a:r>
              <a:rPr lang="en-US" sz="2800" dirty="0" smtClean="0"/>
              <a:t>When Does Research </a:t>
            </a:r>
            <a:r>
              <a:rPr lang="en-US" sz="2800" i="1" u="sng" dirty="0" smtClean="0"/>
              <a:t>Involves HUMAN SUBJECTS</a:t>
            </a:r>
            <a:r>
              <a:rPr lang="en-US" sz="2800" dirty="0" smtClean="0"/>
              <a:t>? </a:t>
            </a:r>
            <a:endParaRPr lang="en-US" sz="2800" dirty="0"/>
          </a:p>
        </p:txBody>
      </p:sp>
      <p:sp>
        <p:nvSpPr>
          <p:cNvPr id="3" name="Content Placeholder 2"/>
          <p:cNvSpPr>
            <a:spLocks noGrp="1"/>
          </p:cNvSpPr>
          <p:nvPr>
            <p:ph idx="1"/>
          </p:nvPr>
        </p:nvSpPr>
        <p:spPr>
          <a:xfrm>
            <a:off x="841573" y="1037578"/>
            <a:ext cx="7307108" cy="3273823"/>
          </a:xfrm>
        </p:spPr>
        <p:txBody>
          <a:bodyPr>
            <a:normAutofit fontScale="85000" lnSpcReduction="10000"/>
          </a:bodyPr>
          <a:lstStyle/>
          <a:p>
            <a:pPr marL="0" indent="0">
              <a:buNone/>
            </a:pPr>
            <a:r>
              <a:rPr lang="en-US" dirty="0" smtClean="0"/>
              <a:t>If for the purpose of a  research study an investigator</a:t>
            </a:r>
            <a:r>
              <a:rPr lang="en-US" b="1" dirty="0" smtClean="0"/>
              <a:t>:</a:t>
            </a:r>
          </a:p>
          <a:p>
            <a:pPr marL="0" indent="0">
              <a:buNone/>
            </a:pPr>
            <a:endParaRPr lang="en-US" dirty="0"/>
          </a:p>
          <a:p>
            <a:pPr>
              <a:buFont typeface="Wingdings" panose="05000000000000000000" pitchFamily="2" charset="2"/>
              <a:buChar char="v"/>
            </a:pPr>
            <a:r>
              <a:rPr lang="en-US" b="1" i="1" dirty="0"/>
              <a:t>I</a:t>
            </a:r>
            <a:r>
              <a:rPr lang="en-US" b="1" i="1" dirty="0" smtClean="0"/>
              <a:t>nteracts</a:t>
            </a:r>
            <a:r>
              <a:rPr lang="en-US" dirty="0" smtClean="0"/>
              <a:t> with a living individual, </a:t>
            </a:r>
          </a:p>
          <a:p>
            <a:pPr marL="0" indent="0">
              <a:buNone/>
            </a:pPr>
            <a:r>
              <a:rPr lang="en-US" dirty="0" smtClean="0"/>
              <a:t>                  or </a:t>
            </a:r>
          </a:p>
          <a:p>
            <a:pPr marL="0" indent="0">
              <a:buNone/>
            </a:pPr>
            <a:endParaRPr lang="en-US" dirty="0" smtClean="0"/>
          </a:p>
          <a:p>
            <a:pPr>
              <a:buFont typeface="Wingdings" panose="05000000000000000000" pitchFamily="2" charset="2"/>
              <a:buChar char="v"/>
            </a:pPr>
            <a:r>
              <a:rPr lang="en-US" dirty="0" smtClean="0"/>
              <a:t>Ask them to take part in a </a:t>
            </a:r>
            <a:r>
              <a:rPr lang="en-US" b="1" i="1" dirty="0" smtClean="0"/>
              <a:t>intervention</a:t>
            </a:r>
            <a:r>
              <a:rPr lang="en-US" dirty="0" smtClean="0"/>
              <a:t>, </a:t>
            </a:r>
          </a:p>
          <a:p>
            <a:pPr marL="0" indent="0">
              <a:buNone/>
            </a:pPr>
            <a:r>
              <a:rPr lang="en-US" dirty="0" smtClean="0"/>
              <a:t>                  or</a:t>
            </a:r>
          </a:p>
          <a:p>
            <a:pPr marL="0" indent="0">
              <a:buNone/>
            </a:pPr>
            <a:endParaRPr lang="en-US" dirty="0" smtClean="0"/>
          </a:p>
          <a:p>
            <a:pPr>
              <a:buFont typeface="Wingdings" panose="05000000000000000000" pitchFamily="2" charset="2"/>
              <a:buChar char="v"/>
            </a:pPr>
            <a:r>
              <a:rPr lang="en-US" dirty="0" smtClean="0"/>
              <a:t>Manipulate their environment, </a:t>
            </a:r>
          </a:p>
          <a:p>
            <a:pPr marL="0" indent="0">
              <a:buNone/>
            </a:pPr>
            <a:r>
              <a:rPr lang="en-US" dirty="0" smtClean="0"/>
              <a:t>                  or </a:t>
            </a:r>
          </a:p>
          <a:p>
            <a:pPr marL="0" indent="0">
              <a:buNone/>
            </a:pPr>
            <a:endParaRPr lang="en-US" dirty="0" smtClean="0"/>
          </a:p>
          <a:p>
            <a:pPr>
              <a:buFont typeface="Wingdings" panose="05000000000000000000" pitchFamily="2" charset="2"/>
              <a:buChar char="v"/>
            </a:pPr>
            <a:r>
              <a:rPr lang="en-US" dirty="0" smtClean="0"/>
              <a:t>obtains</a:t>
            </a:r>
            <a:r>
              <a:rPr lang="en-US" dirty="0"/>
              <a:t>, uses, studies, analyzes, or generates </a:t>
            </a:r>
            <a:r>
              <a:rPr lang="en-US" b="1" i="1" dirty="0"/>
              <a:t>identifiable</a:t>
            </a:r>
            <a:r>
              <a:rPr lang="en-US" dirty="0"/>
              <a:t> private information or identifiable </a:t>
            </a:r>
            <a:r>
              <a:rPr lang="en-US" dirty="0" smtClean="0"/>
              <a:t>bio-specimens about them. </a:t>
            </a:r>
            <a:endParaRPr lang="en-US" dirty="0"/>
          </a:p>
          <a:p>
            <a:endParaRPr lang="en-US" dirty="0"/>
          </a:p>
        </p:txBody>
      </p:sp>
      <p:pic>
        <p:nvPicPr>
          <p:cNvPr id="5" name="Picture 4"/>
          <p:cNvPicPr>
            <a:picLocks noChangeAspect="1"/>
          </p:cNvPicPr>
          <p:nvPr/>
        </p:nvPicPr>
        <p:blipFill>
          <a:blip r:embed="rId2"/>
          <a:stretch>
            <a:fillRect/>
          </a:stretch>
        </p:blipFill>
        <p:spPr>
          <a:xfrm>
            <a:off x="6737947" y="1451383"/>
            <a:ext cx="1954690" cy="1697651"/>
          </a:xfrm>
          <a:prstGeom prst="rect">
            <a:avLst/>
          </a:prstGeom>
        </p:spPr>
      </p:pic>
    </p:spTree>
    <p:extLst>
      <p:ext uri="{BB962C8B-B14F-4D97-AF65-F5344CB8AC3E}">
        <p14:creationId xmlns:p14="http://schemas.microsoft.com/office/powerpoint/2010/main" val="3444145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Human Subjects Research Determination</a:t>
            </a:r>
            <a:br>
              <a:rPr lang="en-US" b="1" dirty="0">
                <a:solidFill>
                  <a:schemeClr val="tx1"/>
                </a:solidFill>
              </a:rPr>
            </a:br>
            <a:endParaRPr lang="en-US" dirty="0"/>
          </a:p>
        </p:txBody>
      </p:sp>
      <p:sp>
        <p:nvSpPr>
          <p:cNvPr id="3" name="Content Placeholder 2"/>
          <p:cNvSpPr>
            <a:spLocks noGrp="1"/>
          </p:cNvSpPr>
          <p:nvPr>
            <p:ph idx="1"/>
          </p:nvPr>
        </p:nvSpPr>
        <p:spPr>
          <a:xfrm>
            <a:off x="457200" y="955039"/>
            <a:ext cx="4270248" cy="3273823"/>
          </a:xfrm>
        </p:spPr>
        <p:txBody>
          <a:bodyPr>
            <a:normAutofit/>
          </a:bodyPr>
          <a:lstStyle/>
          <a:p>
            <a:pPr marL="0" indent="0">
              <a:buNone/>
            </a:pPr>
            <a:endParaRPr lang="en-US" sz="1600" dirty="0" smtClean="0"/>
          </a:p>
          <a:p>
            <a:pPr marL="0" indent="0">
              <a:buNone/>
            </a:pPr>
            <a:r>
              <a:rPr lang="en-US" sz="1600" dirty="0" smtClean="0"/>
              <a:t>The </a:t>
            </a:r>
            <a:r>
              <a:rPr lang="en-US" sz="1600" dirty="0"/>
              <a:t>third question will be to determine whether your study will </a:t>
            </a:r>
            <a:r>
              <a:rPr lang="en-US" sz="1600" dirty="0" smtClean="0"/>
              <a:t>require an IRB submission for Exempt Status, or Expedited review , or Full board review.</a:t>
            </a:r>
          </a:p>
          <a:p>
            <a:pPr marL="0" indent="0">
              <a:buNone/>
            </a:pPr>
            <a:endParaRPr lang="en-US" sz="1600" dirty="0"/>
          </a:p>
          <a:p>
            <a:pPr marL="0" indent="0">
              <a:buNone/>
            </a:pPr>
            <a:r>
              <a:rPr lang="en-US" sz="1600" dirty="0"/>
              <a:t>3.    Does the human subject research qualify for </a:t>
            </a:r>
            <a:r>
              <a:rPr lang="en-US" sz="1600" b="1" i="1" dirty="0"/>
              <a:t>an </a:t>
            </a:r>
            <a:r>
              <a:rPr lang="en-US" sz="1600" b="1" i="1" dirty="0" smtClean="0"/>
              <a:t>exemption or expedited review or full board review</a:t>
            </a:r>
            <a:r>
              <a:rPr lang="en-US" sz="1600" dirty="0" smtClean="0"/>
              <a:t>?</a:t>
            </a:r>
            <a:endParaRPr lang="en-US" sz="1600" dirty="0"/>
          </a:p>
          <a:p>
            <a:endParaRPr lang="en-US" dirty="0"/>
          </a:p>
          <a:p>
            <a:endParaRPr lang="en-US" dirty="0"/>
          </a:p>
        </p:txBody>
      </p:sp>
      <p:pic>
        <p:nvPicPr>
          <p:cNvPr id="5" name="Picture 4"/>
          <p:cNvPicPr>
            <a:picLocks noChangeAspect="1"/>
          </p:cNvPicPr>
          <p:nvPr/>
        </p:nvPicPr>
        <p:blipFill>
          <a:blip r:embed="rId3"/>
          <a:stretch>
            <a:fillRect/>
          </a:stretch>
        </p:blipFill>
        <p:spPr>
          <a:xfrm>
            <a:off x="5020056" y="1293324"/>
            <a:ext cx="4088068" cy="2254567"/>
          </a:xfrm>
          <a:prstGeom prst="rect">
            <a:avLst/>
          </a:prstGeom>
        </p:spPr>
      </p:pic>
    </p:spTree>
    <p:extLst>
      <p:ext uri="{BB962C8B-B14F-4D97-AF65-F5344CB8AC3E}">
        <p14:creationId xmlns:p14="http://schemas.microsoft.com/office/powerpoint/2010/main" val="756103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t>What </a:t>
            </a:r>
            <a:r>
              <a:rPr lang="en-US" sz="2700" dirty="0"/>
              <a:t>does it </a:t>
            </a:r>
            <a:r>
              <a:rPr lang="en-US" sz="2700" dirty="0" smtClean="0"/>
              <a:t>means the study qualify for </a:t>
            </a:r>
            <a:r>
              <a:rPr lang="en-US" sz="2700" dirty="0" smtClean="0">
                <a:solidFill>
                  <a:srgbClr val="00B050"/>
                </a:solidFill>
              </a:rPr>
              <a:t>Exempt Status</a:t>
            </a:r>
            <a:r>
              <a:rPr lang="en-US" sz="2700" dirty="0" smtClean="0"/>
              <a:t>?</a:t>
            </a:r>
            <a:r>
              <a:rPr lang="en-US" dirty="0"/>
              <a:t/>
            </a:r>
            <a:br>
              <a:rPr lang="en-US" dirty="0"/>
            </a:br>
            <a:endParaRPr lang="en-US" dirty="0"/>
          </a:p>
        </p:txBody>
      </p:sp>
      <p:sp>
        <p:nvSpPr>
          <p:cNvPr id="3" name="Content Placeholder 2"/>
          <p:cNvSpPr>
            <a:spLocks noGrp="1"/>
          </p:cNvSpPr>
          <p:nvPr>
            <p:ph idx="1"/>
          </p:nvPr>
        </p:nvSpPr>
        <p:spPr>
          <a:xfrm>
            <a:off x="457200" y="1320799"/>
            <a:ext cx="3825433" cy="3273823"/>
          </a:xfrm>
        </p:spPr>
        <p:txBody>
          <a:bodyPr>
            <a:normAutofit fontScale="77500" lnSpcReduction="20000"/>
          </a:bodyPr>
          <a:lstStyle/>
          <a:p>
            <a:r>
              <a:rPr lang="en-US" sz="1400" dirty="0" smtClean="0"/>
              <a:t>The study is </a:t>
            </a:r>
            <a:r>
              <a:rPr lang="en-US" sz="1400" b="1" dirty="0" smtClean="0"/>
              <a:t>human subjects (HS) research </a:t>
            </a:r>
            <a:r>
              <a:rPr lang="en-US" sz="1400" dirty="0" smtClean="0"/>
              <a:t>because it meets the conditions of one or more of the exempt categories described in the </a:t>
            </a:r>
            <a:r>
              <a:rPr lang="en-US" sz="1400" u="sng" dirty="0" smtClean="0">
                <a:hlinkClick r:id="rId3"/>
              </a:rPr>
              <a:t>Request for Exemption Form </a:t>
            </a:r>
            <a:r>
              <a:rPr lang="en-US" sz="1400" dirty="0" smtClean="0">
                <a:hlinkClick r:id="rId3"/>
              </a:rPr>
              <a:t>.doc</a:t>
            </a:r>
            <a:r>
              <a:rPr lang="en-US" sz="1400" dirty="0" smtClean="0"/>
              <a:t>. </a:t>
            </a:r>
          </a:p>
          <a:p>
            <a:endParaRPr lang="en-US" sz="1400" dirty="0" smtClean="0"/>
          </a:p>
          <a:p>
            <a:r>
              <a:rPr lang="en-US" sz="1400" dirty="0" smtClean="0"/>
              <a:t>Investigators cannot make the determination as to whether a research project is exempt.</a:t>
            </a:r>
          </a:p>
          <a:p>
            <a:endParaRPr lang="en-US" sz="1400" dirty="0" smtClean="0"/>
          </a:p>
          <a:p>
            <a:r>
              <a:rPr lang="en-US" sz="1400" dirty="0" smtClean="0"/>
              <a:t>Investigators must obtain exempt status from the IRB  prior to the start of the research. </a:t>
            </a:r>
          </a:p>
          <a:p>
            <a:endParaRPr lang="en-US" sz="1400" dirty="0" smtClean="0"/>
          </a:p>
          <a:p>
            <a:r>
              <a:rPr lang="en-US" sz="1400" dirty="0" smtClean="0"/>
              <a:t>The study is Exempt from regulatory oversight after the IRB has granted Exempt Status.</a:t>
            </a:r>
          </a:p>
          <a:p>
            <a:endParaRPr lang="en-US" sz="1400" dirty="0" smtClean="0"/>
          </a:p>
          <a:p>
            <a:r>
              <a:rPr lang="en-US" sz="1400" dirty="0" smtClean="0"/>
              <a:t>The study is not subject to continuing review </a:t>
            </a:r>
            <a:r>
              <a:rPr lang="en-US" sz="1400" dirty="0"/>
              <a:t>requirements. </a:t>
            </a:r>
            <a:endParaRPr lang="en-US" sz="1400" dirty="0" smtClean="0"/>
          </a:p>
          <a:p>
            <a:endParaRPr lang="en-US" sz="1400" dirty="0" smtClean="0"/>
          </a:p>
          <a:p>
            <a:r>
              <a:rPr lang="en-US" sz="1400" dirty="0" smtClean="0"/>
              <a:t>The closure or expiration of the study does </a:t>
            </a:r>
            <a:r>
              <a:rPr lang="en-US" sz="1400" dirty="0"/>
              <a:t>not invalidate the exemption (e.g., the research may continue as planned).</a:t>
            </a:r>
            <a:endParaRPr lang="en-US" sz="1400" dirty="0" smtClean="0"/>
          </a:p>
          <a:p>
            <a:endParaRPr lang="en-US" sz="1400" dirty="0" smtClean="0"/>
          </a:p>
          <a:p>
            <a:endParaRPr lang="en-US" sz="1400" dirty="0" smtClean="0"/>
          </a:p>
          <a:p>
            <a:endParaRPr lang="en-US" sz="1400" dirty="0" smtClean="0"/>
          </a:p>
          <a:p>
            <a:endParaRPr lang="en-US" sz="1400" dirty="0" smtClean="0"/>
          </a:p>
          <a:p>
            <a:endParaRPr lang="en-US" b="1" dirty="0"/>
          </a:p>
        </p:txBody>
      </p:sp>
      <p:pic>
        <p:nvPicPr>
          <p:cNvPr id="5" name="Picture 4"/>
          <p:cNvPicPr>
            <a:picLocks noChangeAspect="1"/>
          </p:cNvPicPr>
          <p:nvPr/>
        </p:nvPicPr>
        <p:blipFill>
          <a:blip r:embed="rId4"/>
          <a:stretch>
            <a:fillRect/>
          </a:stretch>
        </p:blipFill>
        <p:spPr>
          <a:xfrm>
            <a:off x="4649707" y="1320799"/>
            <a:ext cx="4037093" cy="2671893"/>
          </a:xfrm>
          <a:prstGeom prst="rect">
            <a:avLst/>
          </a:prstGeom>
        </p:spPr>
      </p:pic>
      <p:sp>
        <p:nvSpPr>
          <p:cNvPr id="7" name="Oval 6"/>
          <p:cNvSpPr/>
          <p:nvPr/>
        </p:nvSpPr>
        <p:spPr>
          <a:xfrm>
            <a:off x="7914369" y="1456550"/>
            <a:ext cx="944595" cy="751069"/>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
        <p:nvSpPr>
          <p:cNvPr id="6" name="TextBox 5"/>
          <p:cNvSpPr txBox="1"/>
          <p:nvPr/>
        </p:nvSpPr>
        <p:spPr>
          <a:xfrm>
            <a:off x="8084763" y="1990687"/>
            <a:ext cx="1059237" cy="369332"/>
          </a:xfrm>
          <a:prstGeom prst="rect">
            <a:avLst/>
          </a:prstGeom>
          <a:noFill/>
        </p:spPr>
        <p:txBody>
          <a:bodyPr wrap="square" rtlCol="0">
            <a:spAutoFit/>
          </a:bodyPr>
          <a:lstStyle/>
          <a:p>
            <a:r>
              <a:rPr lang="en-US" sz="900" dirty="0" smtClean="0">
                <a:solidFill>
                  <a:schemeClr val="tx2">
                    <a:lumMod val="60000"/>
                    <a:lumOff val="40000"/>
                  </a:schemeClr>
                </a:solidFill>
              </a:rPr>
              <a:t>Exempt </a:t>
            </a:r>
          </a:p>
          <a:p>
            <a:r>
              <a:rPr lang="en-US" sz="900" dirty="0" smtClean="0">
                <a:solidFill>
                  <a:schemeClr val="tx2">
                    <a:lumMod val="60000"/>
                    <a:lumOff val="40000"/>
                  </a:schemeClr>
                </a:solidFill>
              </a:rPr>
              <a:t>HS Research </a:t>
            </a:r>
            <a:endParaRPr lang="en-US" sz="900" dirty="0">
              <a:solidFill>
                <a:schemeClr val="tx2">
                  <a:lumMod val="60000"/>
                  <a:lumOff val="40000"/>
                </a:schemeClr>
              </a:solidFill>
            </a:endParaRPr>
          </a:p>
        </p:txBody>
      </p:sp>
    </p:spTree>
    <p:extLst>
      <p:ext uri="{BB962C8B-B14F-4D97-AF65-F5344CB8AC3E}">
        <p14:creationId xmlns:p14="http://schemas.microsoft.com/office/powerpoint/2010/main" val="756220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t>What </a:t>
            </a:r>
            <a:r>
              <a:rPr lang="en-US" sz="2700" dirty="0"/>
              <a:t>does it </a:t>
            </a:r>
            <a:r>
              <a:rPr lang="en-US" sz="2700" dirty="0" smtClean="0"/>
              <a:t>means the study qualify for </a:t>
            </a:r>
            <a:r>
              <a:rPr lang="en-US" sz="2700" i="1" u="sng" dirty="0" smtClean="0">
                <a:solidFill>
                  <a:schemeClr val="accent6">
                    <a:lumMod val="75000"/>
                  </a:schemeClr>
                </a:solidFill>
              </a:rPr>
              <a:t>Expedited </a:t>
            </a:r>
            <a:r>
              <a:rPr lang="en-US" sz="2700" i="1" dirty="0" smtClean="0">
                <a:solidFill>
                  <a:schemeClr val="tx1"/>
                </a:solidFill>
              </a:rPr>
              <a:t>review</a:t>
            </a:r>
            <a:r>
              <a:rPr lang="en-US" sz="2700" dirty="0" smtClean="0"/>
              <a:t>?</a:t>
            </a:r>
            <a:r>
              <a:rPr lang="en-US" dirty="0"/>
              <a:t/>
            </a:r>
            <a:br>
              <a:rPr lang="en-US" dirty="0"/>
            </a:br>
            <a:endParaRPr lang="en-US" dirty="0"/>
          </a:p>
        </p:txBody>
      </p:sp>
      <p:sp>
        <p:nvSpPr>
          <p:cNvPr id="3" name="Content Placeholder 2"/>
          <p:cNvSpPr>
            <a:spLocks noGrp="1"/>
          </p:cNvSpPr>
          <p:nvPr>
            <p:ph idx="1"/>
          </p:nvPr>
        </p:nvSpPr>
        <p:spPr>
          <a:xfrm>
            <a:off x="0" y="1320799"/>
            <a:ext cx="3924637" cy="3273823"/>
          </a:xfrm>
        </p:spPr>
        <p:txBody>
          <a:bodyPr>
            <a:normAutofit/>
          </a:bodyPr>
          <a:lstStyle/>
          <a:p>
            <a:r>
              <a:rPr lang="en-US" sz="1200" dirty="0" smtClean="0"/>
              <a:t>The study is </a:t>
            </a:r>
            <a:r>
              <a:rPr lang="en-US" sz="1200" b="1" dirty="0" smtClean="0"/>
              <a:t>non-exempt </a:t>
            </a:r>
            <a:r>
              <a:rPr lang="en-US" sz="1200" dirty="0" smtClean="0"/>
              <a:t>human subjects (HS) research </a:t>
            </a:r>
          </a:p>
          <a:p>
            <a:endParaRPr lang="en-US" sz="1200" dirty="0" smtClean="0"/>
          </a:p>
          <a:p>
            <a:r>
              <a:rPr lang="en-US" sz="1200" dirty="0" smtClean="0"/>
              <a:t>The study meets the conditions for one or more expedited categories described in the </a:t>
            </a:r>
            <a:r>
              <a:rPr lang="en-US" sz="1200" u="sng" dirty="0">
                <a:hlinkClick r:id="rId3"/>
              </a:rPr>
              <a:t>Request for Expedited Review Form</a:t>
            </a:r>
            <a:r>
              <a:rPr lang="en-US" sz="1200" dirty="0">
                <a:hlinkClick r:id="rId3"/>
              </a:rPr>
              <a:t>.doc</a:t>
            </a:r>
            <a:r>
              <a:rPr lang="en-US" sz="1200" dirty="0"/>
              <a:t> </a:t>
            </a:r>
            <a:endParaRPr lang="en-US" sz="1200" dirty="0" smtClean="0"/>
          </a:p>
          <a:p>
            <a:endParaRPr lang="en-US" sz="1200" dirty="0" smtClean="0"/>
          </a:p>
          <a:p>
            <a:r>
              <a:rPr lang="en-US" sz="1200" dirty="0" smtClean="0"/>
              <a:t>The study </a:t>
            </a:r>
            <a:r>
              <a:rPr lang="en-US" sz="1200" dirty="0"/>
              <a:t>may require continuing </a:t>
            </a:r>
            <a:r>
              <a:rPr lang="en-US" sz="1200" dirty="0" smtClean="0"/>
              <a:t>review or an annual check in update.</a:t>
            </a:r>
            <a:endParaRPr lang="en-US" sz="1200" dirty="0"/>
          </a:p>
          <a:p>
            <a:endParaRPr lang="en-US" sz="1400" dirty="0"/>
          </a:p>
          <a:p>
            <a:endParaRPr lang="en-US" b="1" dirty="0"/>
          </a:p>
        </p:txBody>
      </p:sp>
      <p:pic>
        <p:nvPicPr>
          <p:cNvPr id="4" name="Picture 3"/>
          <p:cNvPicPr>
            <a:picLocks noChangeAspect="1"/>
          </p:cNvPicPr>
          <p:nvPr/>
        </p:nvPicPr>
        <p:blipFill>
          <a:blip r:embed="rId4"/>
          <a:stretch>
            <a:fillRect/>
          </a:stretch>
        </p:blipFill>
        <p:spPr>
          <a:xfrm>
            <a:off x="4164451" y="1168399"/>
            <a:ext cx="4628691" cy="3063433"/>
          </a:xfrm>
          <a:prstGeom prst="rect">
            <a:avLst/>
          </a:prstGeom>
        </p:spPr>
      </p:pic>
      <p:sp>
        <p:nvSpPr>
          <p:cNvPr id="8" name="Oval 7"/>
          <p:cNvSpPr/>
          <p:nvPr/>
        </p:nvSpPr>
        <p:spPr>
          <a:xfrm>
            <a:off x="7989884" y="2700115"/>
            <a:ext cx="892006" cy="751069"/>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
        <p:nvSpPr>
          <p:cNvPr id="5" name="TextBox 4"/>
          <p:cNvSpPr txBox="1"/>
          <p:nvPr/>
        </p:nvSpPr>
        <p:spPr>
          <a:xfrm>
            <a:off x="8157181" y="1978332"/>
            <a:ext cx="1059237" cy="369332"/>
          </a:xfrm>
          <a:prstGeom prst="rect">
            <a:avLst/>
          </a:prstGeom>
          <a:noFill/>
        </p:spPr>
        <p:txBody>
          <a:bodyPr wrap="square" rtlCol="0">
            <a:spAutoFit/>
          </a:bodyPr>
          <a:lstStyle/>
          <a:p>
            <a:r>
              <a:rPr lang="en-US" sz="900" dirty="0" smtClean="0">
                <a:solidFill>
                  <a:schemeClr val="tx2">
                    <a:lumMod val="60000"/>
                    <a:lumOff val="40000"/>
                  </a:schemeClr>
                </a:solidFill>
              </a:rPr>
              <a:t>Exempt </a:t>
            </a:r>
          </a:p>
          <a:p>
            <a:r>
              <a:rPr lang="en-US" sz="900" dirty="0" smtClean="0">
                <a:solidFill>
                  <a:schemeClr val="tx2">
                    <a:lumMod val="60000"/>
                    <a:lumOff val="40000"/>
                  </a:schemeClr>
                </a:solidFill>
              </a:rPr>
              <a:t>HS Research </a:t>
            </a:r>
            <a:endParaRPr lang="en-US" sz="900" dirty="0">
              <a:solidFill>
                <a:schemeClr val="tx2">
                  <a:lumMod val="60000"/>
                  <a:lumOff val="40000"/>
                </a:schemeClr>
              </a:solidFill>
            </a:endParaRPr>
          </a:p>
        </p:txBody>
      </p:sp>
      <p:sp>
        <p:nvSpPr>
          <p:cNvPr id="7" name="TextBox 6"/>
          <p:cNvSpPr txBox="1"/>
          <p:nvPr/>
        </p:nvSpPr>
        <p:spPr>
          <a:xfrm>
            <a:off x="8032298" y="3405018"/>
            <a:ext cx="805218" cy="369332"/>
          </a:xfrm>
          <a:prstGeom prst="rect">
            <a:avLst/>
          </a:prstGeom>
          <a:noFill/>
        </p:spPr>
        <p:txBody>
          <a:bodyPr wrap="square" rtlCol="0">
            <a:spAutoFit/>
          </a:bodyPr>
          <a:lstStyle/>
          <a:p>
            <a:r>
              <a:rPr lang="en-US" sz="900" dirty="0" smtClean="0">
                <a:solidFill>
                  <a:schemeClr val="tx2">
                    <a:lumMod val="60000"/>
                    <a:lumOff val="40000"/>
                  </a:schemeClr>
                </a:solidFill>
              </a:rPr>
              <a:t>Non-Exempt HS Research </a:t>
            </a:r>
            <a:endParaRPr lang="en-US" sz="900" dirty="0">
              <a:solidFill>
                <a:schemeClr val="tx2">
                  <a:lumMod val="60000"/>
                  <a:lumOff val="40000"/>
                </a:schemeClr>
              </a:solidFill>
            </a:endParaRPr>
          </a:p>
        </p:txBody>
      </p:sp>
    </p:spTree>
    <p:extLst>
      <p:ext uri="{BB962C8B-B14F-4D97-AF65-F5344CB8AC3E}">
        <p14:creationId xmlns:p14="http://schemas.microsoft.com/office/powerpoint/2010/main" val="1566214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t>What </a:t>
            </a:r>
            <a:r>
              <a:rPr lang="en-US" sz="2700" dirty="0"/>
              <a:t>does it </a:t>
            </a:r>
            <a:r>
              <a:rPr lang="en-US" sz="2700" dirty="0" smtClean="0"/>
              <a:t>means the study qualify for </a:t>
            </a:r>
            <a:r>
              <a:rPr lang="en-US" sz="2700" i="1" u="sng" dirty="0" smtClean="0">
                <a:solidFill>
                  <a:srgbClr val="FF0000"/>
                </a:solidFill>
              </a:rPr>
              <a:t>Full Board </a:t>
            </a:r>
            <a:r>
              <a:rPr lang="en-US" sz="2700" i="1" dirty="0" smtClean="0"/>
              <a:t>review</a:t>
            </a:r>
            <a:r>
              <a:rPr lang="en-US" sz="2700" dirty="0" smtClean="0"/>
              <a:t>?</a:t>
            </a:r>
            <a:r>
              <a:rPr lang="en-US" dirty="0"/>
              <a:t/>
            </a:r>
            <a:br>
              <a:rPr lang="en-US" dirty="0"/>
            </a:br>
            <a:endParaRPr lang="en-US" dirty="0"/>
          </a:p>
        </p:txBody>
      </p:sp>
      <p:sp>
        <p:nvSpPr>
          <p:cNvPr id="3" name="Content Placeholder 2"/>
          <p:cNvSpPr>
            <a:spLocks noGrp="1"/>
          </p:cNvSpPr>
          <p:nvPr>
            <p:ph idx="1"/>
          </p:nvPr>
        </p:nvSpPr>
        <p:spPr>
          <a:xfrm>
            <a:off x="117335" y="1192515"/>
            <a:ext cx="3825433" cy="3273823"/>
          </a:xfrm>
        </p:spPr>
        <p:txBody>
          <a:bodyPr>
            <a:normAutofit/>
          </a:bodyPr>
          <a:lstStyle/>
          <a:p>
            <a:r>
              <a:rPr lang="en-US" sz="1300" dirty="0"/>
              <a:t>The study is </a:t>
            </a:r>
            <a:r>
              <a:rPr lang="en-US" sz="1300" b="1" dirty="0"/>
              <a:t>non-exempt </a:t>
            </a:r>
            <a:r>
              <a:rPr lang="en-US" sz="1300" dirty="0"/>
              <a:t>human subjects (HS) research </a:t>
            </a:r>
          </a:p>
          <a:p>
            <a:endParaRPr lang="en-US" sz="1300" dirty="0" smtClean="0"/>
          </a:p>
          <a:p>
            <a:r>
              <a:rPr lang="en-US" sz="1300" dirty="0" smtClean="0">
                <a:latin typeface="Arial" panose="020B0604020202020204" pitchFamily="34" charset="0"/>
                <a:cs typeface="Arial" panose="020B0604020202020204" pitchFamily="34" charset="0"/>
              </a:rPr>
              <a:t>The study </a:t>
            </a:r>
            <a:r>
              <a:rPr lang="en-US" sz="1300" dirty="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d</a:t>
            </a:r>
            <a:r>
              <a:rPr lang="en-US" sz="1300" dirty="0" smtClean="0">
                <a:latin typeface="Arial" panose="020B0604020202020204" pitchFamily="34" charset="0"/>
                <a:ea typeface="Calibri"/>
                <a:cs typeface="Arial" panose="020B0604020202020204" pitchFamily="34" charset="0"/>
              </a:rPr>
              <a:t>oes </a:t>
            </a:r>
            <a:r>
              <a:rPr lang="en-US" sz="1300" dirty="0">
                <a:latin typeface="Arial" panose="020B0604020202020204" pitchFamily="34" charset="0"/>
                <a:ea typeface="Calibri"/>
                <a:cs typeface="Arial" panose="020B0604020202020204" pitchFamily="34" charset="0"/>
              </a:rPr>
              <a:t>not fall within </a:t>
            </a:r>
            <a:r>
              <a:rPr lang="en-US" sz="1300" dirty="0" smtClean="0">
                <a:latin typeface="Arial" panose="020B0604020202020204" pitchFamily="34" charset="0"/>
                <a:ea typeface="Calibri"/>
                <a:cs typeface="Arial" panose="020B0604020202020204" pitchFamily="34" charset="0"/>
              </a:rPr>
              <a:t>the </a:t>
            </a:r>
            <a:r>
              <a:rPr lang="en-US" sz="1300" dirty="0">
                <a:latin typeface="Arial" panose="020B0604020202020204" pitchFamily="34" charset="0"/>
                <a:ea typeface="Calibri"/>
                <a:cs typeface="Arial" panose="020B0604020202020204" pitchFamily="34" charset="0"/>
              </a:rPr>
              <a:t>categories for exempt or expedited review. </a:t>
            </a:r>
          </a:p>
          <a:p>
            <a:endParaRPr lang="en-US" sz="1300" dirty="0" smtClean="0"/>
          </a:p>
          <a:p>
            <a:r>
              <a:rPr lang="en-US" sz="1300" dirty="0" smtClean="0"/>
              <a:t>The </a:t>
            </a:r>
            <a:r>
              <a:rPr lang="en-US" sz="1300" dirty="0"/>
              <a:t>study </a:t>
            </a:r>
            <a:r>
              <a:rPr lang="en-US" sz="1300" dirty="0" smtClean="0"/>
              <a:t>will require </a:t>
            </a:r>
            <a:r>
              <a:rPr lang="en-US" sz="1300" dirty="0"/>
              <a:t>continuing review.</a:t>
            </a:r>
          </a:p>
          <a:p>
            <a:endParaRPr lang="en-US" sz="1400" dirty="0"/>
          </a:p>
          <a:p>
            <a:endParaRPr lang="en-US" b="1" dirty="0"/>
          </a:p>
        </p:txBody>
      </p:sp>
      <p:pic>
        <p:nvPicPr>
          <p:cNvPr id="5" name="Picture 4"/>
          <p:cNvPicPr>
            <a:picLocks noChangeAspect="1"/>
          </p:cNvPicPr>
          <p:nvPr/>
        </p:nvPicPr>
        <p:blipFill>
          <a:blip r:embed="rId3"/>
          <a:stretch>
            <a:fillRect/>
          </a:stretch>
        </p:blipFill>
        <p:spPr>
          <a:xfrm>
            <a:off x="4463810" y="1128145"/>
            <a:ext cx="4426600" cy="2929682"/>
          </a:xfrm>
          <a:prstGeom prst="rect">
            <a:avLst/>
          </a:prstGeom>
        </p:spPr>
      </p:pic>
      <p:sp>
        <p:nvSpPr>
          <p:cNvPr id="8" name="Oval 7"/>
          <p:cNvSpPr/>
          <p:nvPr/>
        </p:nvSpPr>
        <p:spPr>
          <a:xfrm>
            <a:off x="6778795" y="3406242"/>
            <a:ext cx="944595" cy="751069"/>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
        <p:nvSpPr>
          <p:cNvPr id="6" name="TextBox 5"/>
          <p:cNvSpPr txBox="1"/>
          <p:nvPr/>
        </p:nvSpPr>
        <p:spPr>
          <a:xfrm>
            <a:off x="6918172" y="4079025"/>
            <a:ext cx="805218" cy="369332"/>
          </a:xfrm>
          <a:prstGeom prst="rect">
            <a:avLst/>
          </a:prstGeom>
          <a:noFill/>
        </p:spPr>
        <p:txBody>
          <a:bodyPr wrap="square" rtlCol="0">
            <a:spAutoFit/>
          </a:bodyPr>
          <a:lstStyle/>
          <a:p>
            <a:r>
              <a:rPr lang="en-US" sz="900" dirty="0" smtClean="0">
                <a:solidFill>
                  <a:schemeClr val="tx2">
                    <a:lumMod val="60000"/>
                    <a:lumOff val="40000"/>
                  </a:schemeClr>
                </a:solidFill>
              </a:rPr>
              <a:t>Non-Exempt HS Research </a:t>
            </a:r>
            <a:endParaRPr lang="en-US" sz="900" dirty="0">
              <a:solidFill>
                <a:schemeClr val="tx2">
                  <a:lumMod val="60000"/>
                  <a:lumOff val="40000"/>
                </a:schemeClr>
              </a:solidFill>
            </a:endParaRPr>
          </a:p>
        </p:txBody>
      </p:sp>
    </p:spTree>
    <p:extLst>
      <p:ext uri="{BB962C8B-B14F-4D97-AF65-F5344CB8AC3E}">
        <p14:creationId xmlns:p14="http://schemas.microsoft.com/office/powerpoint/2010/main" val="4164165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267" y="50798"/>
            <a:ext cx="8229600" cy="880533"/>
          </a:xfrm>
        </p:spPr>
        <p:txBody>
          <a:bodyPr>
            <a:normAutofit fontScale="90000"/>
          </a:bodyPr>
          <a:lstStyle/>
          <a:p>
            <a:r>
              <a:rPr lang="en-US" b="1" dirty="0">
                <a:solidFill>
                  <a:srgbClr val="002868"/>
                </a:solidFill>
              </a:rPr>
              <a:t>Does my Project Needs IRB Review?  </a:t>
            </a:r>
            <a:br>
              <a:rPr lang="en-US" b="1" dirty="0">
                <a:solidFill>
                  <a:srgbClr val="002868"/>
                </a:solidFill>
              </a:rPr>
            </a:br>
            <a:endParaRPr lang="en-US" dirty="0"/>
          </a:p>
        </p:txBody>
      </p:sp>
      <p:sp>
        <p:nvSpPr>
          <p:cNvPr id="3" name="Text Placeholder 2"/>
          <p:cNvSpPr>
            <a:spLocks noGrp="1"/>
          </p:cNvSpPr>
          <p:nvPr>
            <p:ph type="body" sz="quarter" idx="10"/>
          </p:nvPr>
        </p:nvSpPr>
        <p:spPr>
          <a:xfrm>
            <a:off x="457200" y="931331"/>
            <a:ext cx="6773334" cy="3975101"/>
          </a:xfrm>
        </p:spPr>
        <p:txBody>
          <a:bodyPr>
            <a:normAutofit/>
          </a:bodyPr>
          <a:lstStyle/>
          <a:p>
            <a:pPr marL="0" indent="0" algn="ctr">
              <a:buNone/>
            </a:pPr>
            <a:r>
              <a:rPr lang="en-US" sz="3200" dirty="0" smtClean="0"/>
              <a:t>Objectives </a:t>
            </a:r>
          </a:p>
          <a:p>
            <a:pPr marL="0" indent="0">
              <a:buNone/>
            </a:pPr>
            <a:endParaRPr lang="en-US" dirty="0" smtClean="0"/>
          </a:p>
          <a:p>
            <a:pPr marL="0" indent="0">
              <a:buNone/>
            </a:pPr>
            <a:r>
              <a:rPr lang="en-US" b="1" u="sng" dirty="0" smtClean="0"/>
              <a:t>Common Rule:</a:t>
            </a:r>
            <a:endParaRPr lang="en-US" b="1" u="sng" dirty="0"/>
          </a:p>
          <a:p>
            <a:pPr indent="-285750">
              <a:buFont typeface="Wingdings" panose="05000000000000000000" pitchFamily="2" charset="2"/>
              <a:buChar char="v"/>
            </a:pPr>
            <a:r>
              <a:rPr lang="en-US" dirty="0" smtClean="0"/>
              <a:t>To determine if a project is a </a:t>
            </a:r>
            <a:r>
              <a:rPr lang="en-US" i="1" u="sng" dirty="0" smtClean="0">
                <a:effectLst>
                  <a:outerShdw blurRad="38100" dist="38100" dir="2700000" algn="tl">
                    <a:srgbClr val="000000">
                      <a:alpha val="43137"/>
                    </a:srgbClr>
                  </a:outerShdw>
                </a:effectLst>
              </a:rPr>
              <a:t>research</a:t>
            </a:r>
            <a:r>
              <a:rPr lang="en-US" dirty="0" smtClean="0"/>
              <a:t> project. </a:t>
            </a:r>
          </a:p>
          <a:p>
            <a:pPr indent="-285750">
              <a:buFont typeface="Wingdings" panose="05000000000000000000" pitchFamily="2" charset="2"/>
              <a:buChar char="v"/>
            </a:pPr>
            <a:r>
              <a:rPr lang="en-US" dirty="0" smtClean="0"/>
              <a:t>To determine if </a:t>
            </a:r>
            <a:r>
              <a:rPr lang="en-US" dirty="0"/>
              <a:t>a </a:t>
            </a:r>
            <a:r>
              <a:rPr lang="en-US" dirty="0" smtClean="0"/>
              <a:t>research project involves  </a:t>
            </a:r>
            <a:r>
              <a:rPr lang="en-US" i="1" u="sng" dirty="0" smtClean="0">
                <a:effectLst>
                  <a:outerShdw blurRad="38100" dist="38100" dir="2700000" algn="tl">
                    <a:srgbClr val="000000">
                      <a:alpha val="43137"/>
                    </a:srgbClr>
                  </a:outerShdw>
                </a:effectLst>
              </a:rPr>
              <a:t>human subjects</a:t>
            </a:r>
            <a:r>
              <a:rPr lang="en-US" i="1" u="sng" dirty="0"/>
              <a:t>.</a:t>
            </a:r>
            <a:endParaRPr lang="en-US" i="1" u="sng" dirty="0" smtClean="0"/>
          </a:p>
          <a:p>
            <a:pPr indent="-285750">
              <a:buFont typeface="Wingdings" panose="05000000000000000000" pitchFamily="2" charset="2"/>
              <a:buChar char="v"/>
            </a:pPr>
            <a:endParaRPr lang="en-US" i="1" u="sng" dirty="0"/>
          </a:p>
          <a:p>
            <a:pPr marL="57150" indent="0">
              <a:buNone/>
            </a:pPr>
            <a:r>
              <a:rPr lang="en-US" b="1" i="1" u="sng" dirty="0" smtClean="0"/>
              <a:t>HIPAA Rule:</a:t>
            </a:r>
          </a:p>
          <a:p>
            <a:pPr>
              <a:buFont typeface="Wingdings" panose="05000000000000000000" pitchFamily="2" charset="2"/>
              <a:buChar char="v"/>
            </a:pPr>
            <a:r>
              <a:rPr lang="en-US" dirty="0" smtClean="0"/>
              <a:t>To determine whether a project falls </a:t>
            </a:r>
            <a:r>
              <a:rPr lang="en-US" dirty="0"/>
              <a:t>within the definition of </a:t>
            </a:r>
            <a:r>
              <a:rPr lang="en-US" u="sng" dirty="0"/>
              <a:t>treatment, payment or health care </a:t>
            </a:r>
            <a:r>
              <a:rPr lang="en-US" u="sng" dirty="0" smtClean="0"/>
              <a:t>operations. </a:t>
            </a:r>
            <a:endParaRPr lang="en-US" u="sng" dirty="0"/>
          </a:p>
          <a:p>
            <a:pPr>
              <a:buFont typeface="Wingdings" panose="05000000000000000000" pitchFamily="2" charset="2"/>
              <a:buChar char="v"/>
            </a:pPr>
            <a:r>
              <a:rPr lang="en-US" dirty="0" smtClean="0"/>
              <a:t>To determine </a:t>
            </a:r>
            <a:r>
              <a:rPr lang="en-US" dirty="0"/>
              <a:t>whether </a:t>
            </a:r>
            <a:r>
              <a:rPr lang="en-US" dirty="0" smtClean="0"/>
              <a:t>a project </a:t>
            </a:r>
            <a:r>
              <a:rPr lang="en-US" dirty="0"/>
              <a:t>involves the use of </a:t>
            </a:r>
            <a:r>
              <a:rPr lang="en-US" u="sng" dirty="0"/>
              <a:t>Protected Health Information.</a:t>
            </a:r>
          </a:p>
          <a:p>
            <a:endParaRPr lang="en-US" i="1" u="sng" dirty="0"/>
          </a:p>
        </p:txBody>
      </p:sp>
    </p:spTree>
    <p:extLst>
      <p:ext uri="{BB962C8B-B14F-4D97-AF65-F5344CB8AC3E}">
        <p14:creationId xmlns:p14="http://schemas.microsoft.com/office/powerpoint/2010/main" val="3188242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4734" y="279227"/>
            <a:ext cx="7692012" cy="4442242"/>
          </a:xfrm>
          <a:prstGeom prst="rect">
            <a:avLst/>
          </a:prstGeom>
        </p:spPr>
        <p:txBody>
          <a:bodyPr wrap="square">
            <a:spAutoFit/>
          </a:bodyPr>
          <a:lstStyle/>
          <a:p>
            <a:pPr algn="ctr"/>
            <a:r>
              <a:rPr lang="en-US" sz="1200" b="1" dirty="0">
                <a:latin typeface="Times New Roman" panose="02020603050405020304" pitchFamily="18" charset="0"/>
                <a:ea typeface="Times New Roman" panose="02020603050405020304" pitchFamily="18" charset="0"/>
              </a:rPr>
              <a:t>APPENDIX A - EXAMPLES OF HUMAN SUBJECT RESEARCH DETERMINATIONS</a:t>
            </a:r>
            <a:endParaRPr lang="en-US" sz="1200" dirty="0">
              <a:latin typeface="Times New Roman" panose="02020603050405020304" pitchFamily="18" charset="0"/>
              <a:ea typeface="Times New Roman" panose="02020603050405020304" pitchFamily="18" charset="0"/>
            </a:endParaRPr>
          </a:p>
          <a:p>
            <a:pPr>
              <a:lnSpc>
                <a:spcPts val="800"/>
              </a:lnSpc>
            </a:pPr>
            <a:r>
              <a:rPr lang="en-US" sz="1200" dirty="0">
                <a:latin typeface="Times New Roman" panose="02020603050405020304" pitchFamily="18" charset="0"/>
                <a:ea typeface="Times New Roman" panose="02020603050405020304" pitchFamily="18" charset="0"/>
              </a:rPr>
              <a:t> </a:t>
            </a:r>
          </a:p>
          <a:p>
            <a:r>
              <a:rPr lang="en-US" sz="1200" dirty="0">
                <a:latin typeface="Times New Roman" panose="02020603050405020304" pitchFamily="18" charset="0"/>
                <a:ea typeface="Times New Roman" panose="02020603050405020304" pitchFamily="18" charset="0"/>
              </a:rPr>
              <a:t>Per the revised version of 45 CFR 46 – Protection of Human Subjects, </a:t>
            </a:r>
            <a:r>
              <a:rPr lang="en-US" sz="1200" dirty="0">
                <a:solidFill>
                  <a:srgbClr val="FF0000"/>
                </a:solidFill>
                <a:latin typeface="Times New Roman" panose="02020603050405020304" pitchFamily="18" charset="0"/>
                <a:ea typeface="Times New Roman" panose="02020603050405020304" pitchFamily="18" charset="0"/>
              </a:rPr>
              <a:t>the following are not considered research per the regulation:</a:t>
            </a:r>
          </a:p>
          <a:p>
            <a:r>
              <a:rPr lang="en-US" sz="1200" dirty="0">
                <a:solidFill>
                  <a:srgbClr val="FF0000"/>
                </a:solidFill>
                <a:latin typeface="Times New Roman" panose="02020603050405020304" pitchFamily="18" charset="0"/>
                <a:ea typeface="Times New Roman" panose="02020603050405020304" pitchFamily="18" charset="0"/>
              </a:rPr>
              <a:t> </a:t>
            </a:r>
          </a:p>
          <a:p>
            <a:pPr marL="171450" marR="0" lvl="0" indent="-171450">
              <a:spcBef>
                <a:spcPts val="0"/>
              </a:spcBef>
              <a:spcAft>
                <a:spcPts val="0"/>
              </a:spcAft>
              <a:buFont typeface="Wingdings" panose="05000000000000000000" pitchFamily="2" charset="2"/>
              <a:buChar char="v"/>
            </a:pPr>
            <a:r>
              <a:rPr lang="en-US" sz="1200" b="1" dirty="0">
                <a:latin typeface="Times New Roman" panose="02020603050405020304" pitchFamily="18" charset="0"/>
                <a:ea typeface="Times New Roman" panose="02020603050405020304" pitchFamily="18" charset="0"/>
              </a:rPr>
              <a:t>Scholarly and journalistic activities </a:t>
            </a:r>
            <a:r>
              <a:rPr lang="en-US" sz="1200" dirty="0">
                <a:latin typeface="Times New Roman" panose="02020603050405020304" pitchFamily="18" charset="0"/>
                <a:ea typeface="Times New Roman" panose="02020603050405020304" pitchFamily="18" charset="0"/>
              </a:rPr>
              <a:t>(e.g. oral history, journalism, biography, literary criticism, legal research, and historical scholarship), including the collection and use of information, that focus directly on the specific individuals about whom the information is collected. </a:t>
            </a:r>
          </a:p>
          <a:p>
            <a:endParaRPr lang="en-US" sz="1200" b="1" dirty="0">
              <a:latin typeface="Times New Roman" panose="02020603050405020304" pitchFamily="18" charset="0"/>
              <a:ea typeface="Times New Roman" panose="02020603050405020304" pitchFamily="18" charset="0"/>
            </a:endParaRPr>
          </a:p>
          <a:p>
            <a:pPr marL="171450" marR="0" lvl="0" indent="-171450">
              <a:spcBef>
                <a:spcPts val="0"/>
              </a:spcBef>
              <a:spcAft>
                <a:spcPts val="0"/>
              </a:spcAft>
              <a:buFont typeface="Wingdings" panose="05000000000000000000" pitchFamily="2" charset="2"/>
              <a:buChar char="v"/>
            </a:pPr>
            <a:r>
              <a:rPr lang="en-US" sz="1200" b="1" dirty="0">
                <a:latin typeface="Times New Roman" panose="02020603050405020304" pitchFamily="18" charset="0"/>
                <a:ea typeface="Times New Roman" panose="02020603050405020304" pitchFamily="18" charset="0"/>
              </a:rPr>
              <a:t>Public health surveillance activities</a:t>
            </a:r>
            <a:r>
              <a:rPr lang="en-US" sz="1200" dirty="0">
                <a:latin typeface="Times New Roman" panose="02020603050405020304" pitchFamily="18" charset="0"/>
                <a:ea typeface="Times New Roman" panose="02020603050405020304" pitchFamily="18" charset="0"/>
              </a:rPr>
              <a:t>, including the collection and testing of information or </a:t>
            </a:r>
            <a:r>
              <a:rPr lang="en-US" sz="1200" dirty="0" err="1">
                <a:latin typeface="Times New Roman" panose="02020603050405020304" pitchFamily="18" charset="0"/>
                <a:ea typeface="Times New Roman" panose="02020603050405020304" pitchFamily="18" charset="0"/>
              </a:rPr>
              <a:t>biospecimens</a:t>
            </a:r>
            <a:r>
              <a:rPr lang="en-US" sz="1200" dirty="0">
                <a:latin typeface="Times New Roman" panose="02020603050405020304" pitchFamily="18" charset="0"/>
                <a:ea typeface="Times New Roman" panose="02020603050405020304" pitchFamily="18" charset="0"/>
              </a:rPr>
              <a:t>, conducted, supported, requested, ordered, required or authorized by a public health authority.  Such activities are limited to those necessary to allow a public health authority to identify, monitor, assess, or investigate potential public health signals, onsets of disease outbreaks, or conditions of public health importance (including trends, signals, risk factors, patterns in diseases, or increases in injuries from using consumer products). Such activities include those associated with providing timely situational awareness and priority stetting during the course of an event or crisis that threatens public health (including natural or man-made disasters). </a:t>
            </a:r>
          </a:p>
          <a:p>
            <a:endParaRPr lang="en-US" sz="1200" dirty="0">
              <a:latin typeface="Times New Roman" panose="02020603050405020304" pitchFamily="18" charset="0"/>
              <a:ea typeface="Times New Roman" panose="02020603050405020304" pitchFamily="18" charset="0"/>
            </a:endParaRPr>
          </a:p>
          <a:p>
            <a:pPr marL="171450" marR="0" lvl="0" indent="-171450">
              <a:spcBef>
                <a:spcPts val="0"/>
              </a:spcBef>
              <a:spcAft>
                <a:spcPts val="0"/>
              </a:spcAft>
              <a:buFont typeface="Wingdings" panose="05000000000000000000" pitchFamily="2" charset="2"/>
              <a:buChar char="v"/>
            </a:pPr>
            <a:r>
              <a:rPr lang="en-US" sz="1200" b="1" dirty="0">
                <a:latin typeface="Times New Roman" panose="02020603050405020304" pitchFamily="18" charset="0"/>
                <a:ea typeface="Times New Roman" panose="02020603050405020304" pitchFamily="18" charset="0"/>
              </a:rPr>
              <a:t>Collection and analysis of information, </a:t>
            </a:r>
            <a:r>
              <a:rPr lang="en-US" sz="1200" b="1" dirty="0" err="1">
                <a:latin typeface="Times New Roman" panose="02020603050405020304" pitchFamily="18" charset="0"/>
                <a:ea typeface="Times New Roman" panose="02020603050405020304" pitchFamily="18" charset="0"/>
              </a:rPr>
              <a:t>biospecimens</a:t>
            </a:r>
            <a:r>
              <a:rPr lang="en-US" sz="1200" b="1" dirty="0">
                <a:latin typeface="Times New Roman" panose="02020603050405020304" pitchFamily="18" charset="0"/>
                <a:ea typeface="Times New Roman" panose="02020603050405020304" pitchFamily="18" charset="0"/>
              </a:rPr>
              <a:t>, or records by or for a criminal justice agency </a:t>
            </a:r>
            <a:r>
              <a:rPr lang="en-US" sz="1200" dirty="0">
                <a:latin typeface="Times New Roman" panose="02020603050405020304" pitchFamily="18" charset="0"/>
                <a:ea typeface="Times New Roman" panose="02020603050405020304" pitchFamily="18" charset="0"/>
              </a:rPr>
              <a:t>for activities authorized by law or court order solely for criminal justice or criminal investigative purposes</a:t>
            </a:r>
            <a:r>
              <a:rPr lang="en-US" sz="1200" dirty="0" smtClean="0">
                <a:latin typeface="Times New Roman" panose="02020603050405020304" pitchFamily="18" charset="0"/>
                <a:ea typeface="Times New Roman" panose="02020603050405020304" pitchFamily="18" charset="0"/>
              </a:rPr>
              <a:t>.</a:t>
            </a:r>
          </a:p>
          <a:p>
            <a:pPr marL="171450" marR="0" lvl="0" indent="-171450">
              <a:spcBef>
                <a:spcPts val="0"/>
              </a:spcBef>
              <a:spcAft>
                <a:spcPts val="0"/>
              </a:spcAft>
              <a:buFont typeface="Wingdings" panose="05000000000000000000" pitchFamily="2" charset="2"/>
              <a:buChar char="v"/>
            </a:pPr>
            <a:endParaRPr lang="en-US" sz="1200" dirty="0">
              <a:latin typeface="Times New Roman" panose="02020603050405020304" pitchFamily="18" charset="0"/>
              <a:ea typeface="Times New Roman" panose="02020603050405020304" pitchFamily="18" charset="0"/>
            </a:endParaRPr>
          </a:p>
          <a:p>
            <a:pPr marL="171450" indent="-171450">
              <a:buFont typeface="Wingdings" panose="05000000000000000000" pitchFamily="2" charset="2"/>
              <a:buChar char="v"/>
            </a:pPr>
            <a:r>
              <a:rPr lang="en-US" sz="1200" b="1" dirty="0" smtClean="0">
                <a:latin typeface="Times New Roman" panose="02020603050405020304" pitchFamily="18" charset="0"/>
                <a:ea typeface="Times New Roman" panose="02020603050405020304" pitchFamily="18" charset="0"/>
              </a:rPr>
              <a:t>Authorized </a:t>
            </a:r>
            <a:r>
              <a:rPr lang="en-US" sz="1200" b="1" dirty="0">
                <a:latin typeface="Times New Roman" panose="02020603050405020304" pitchFamily="18" charset="0"/>
                <a:ea typeface="Times New Roman" panose="02020603050405020304" pitchFamily="18" charset="0"/>
              </a:rPr>
              <a:t>operational activities (as determined by each agency) in support of intelligence, homeland security, defense, or other national security missions. </a:t>
            </a:r>
          </a:p>
          <a:p>
            <a:pPr marL="171450" indent="-171450">
              <a:buFont typeface="Wingdings" panose="05000000000000000000" pitchFamily="2" charset="2"/>
              <a:buChar char="v"/>
            </a:pPr>
            <a:endParaRPr lang="en-US" sz="1200" dirty="0">
              <a:latin typeface="Times New Roman" panose="02020603050405020304" pitchFamily="18" charset="0"/>
              <a:ea typeface="Times New Roman" panose="02020603050405020304" pitchFamily="18" charset="0"/>
            </a:endParaRPr>
          </a:p>
          <a:p>
            <a:pPr marL="171450" indent="-171450">
              <a:buFont typeface="Wingdings" panose="05000000000000000000" pitchFamily="2" charset="2"/>
              <a:buChar char="v"/>
            </a:pPr>
            <a:r>
              <a:rPr lang="en-US" sz="1200" dirty="0">
                <a:latin typeface="Times New Roman" panose="02020603050405020304" pitchFamily="18" charset="0"/>
                <a:ea typeface="Times New Roman" panose="02020603050405020304" pitchFamily="18" charset="0"/>
              </a:rPr>
              <a:t>Secondary research involving non-identified newborn screening blood spots is also not considered research.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7309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56" y="-20246"/>
            <a:ext cx="8229600" cy="445250"/>
          </a:xfrm>
        </p:spPr>
        <p:txBody>
          <a:bodyPr>
            <a:normAutofit fontScale="90000"/>
          </a:bodyPr>
          <a:lstStyle/>
          <a:p>
            <a:pPr algn="ctr"/>
            <a:r>
              <a:rPr lang="en-US" sz="2000" b="1" dirty="0"/>
              <a:t>What is </a:t>
            </a:r>
            <a:r>
              <a:rPr lang="en-US" sz="2000" b="1" dirty="0" smtClean="0"/>
              <a:t>Not Human Subjects </a:t>
            </a:r>
            <a:r>
              <a:rPr lang="en-US" sz="2000" b="1" dirty="0"/>
              <a:t>Research </a:t>
            </a:r>
            <a:br>
              <a:rPr lang="en-US" sz="2000" b="1" dirty="0"/>
            </a:b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56439526"/>
              </p:ext>
            </p:extLst>
          </p:nvPr>
        </p:nvGraphicFramePr>
        <p:xfrm>
          <a:off x="1532586" y="532131"/>
          <a:ext cx="5230495" cy="2508540"/>
        </p:xfrm>
        <a:graphic>
          <a:graphicData uri="http://schemas.openxmlformats.org/drawingml/2006/table">
            <a:tbl>
              <a:tblPr firstRow="1" bandRow="1">
                <a:tableStyleId>{5C22544A-7EE6-4342-B048-85BDC9FD1C3A}</a:tableStyleId>
              </a:tblPr>
              <a:tblGrid>
                <a:gridCol w="3155792">
                  <a:extLst>
                    <a:ext uri="{9D8B030D-6E8A-4147-A177-3AD203B41FA5}">
                      <a16:colId xmlns:a16="http://schemas.microsoft.com/office/drawing/2014/main" val="3954165480"/>
                    </a:ext>
                  </a:extLst>
                </a:gridCol>
                <a:gridCol w="950698">
                  <a:extLst>
                    <a:ext uri="{9D8B030D-6E8A-4147-A177-3AD203B41FA5}">
                      <a16:colId xmlns:a16="http://schemas.microsoft.com/office/drawing/2014/main" val="3080619258"/>
                    </a:ext>
                  </a:extLst>
                </a:gridCol>
                <a:gridCol w="1124005">
                  <a:extLst>
                    <a:ext uri="{9D8B030D-6E8A-4147-A177-3AD203B41FA5}">
                      <a16:colId xmlns:a16="http://schemas.microsoft.com/office/drawing/2014/main" val="619253396"/>
                    </a:ext>
                  </a:extLst>
                </a:gridCol>
              </a:tblGrid>
              <a:tr h="0">
                <a:tc>
                  <a:txBody>
                    <a:bodyPr/>
                    <a:lstStyle/>
                    <a:p>
                      <a:endParaRPr lang="en-US" sz="1000" dirty="0">
                        <a:solidFill>
                          <a:sysClr val="windowText" lastClr="000000"/>
                        </a:solidFill>
                        <a:effectLst/>
                        <a:latin typeface="Arial" panose="020B060402020202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100E2F"/>
                    </a:solidFill>
                  </a:tcPr>
                </a:tc>
                <a:tc>
                  <a:txBody>
                    <a:bodyPr/>
                    <a:lstStyle/>
                    <a:p>
                      <a:pPr marL="0" marR="0" algn="ctr">
                        <a:spcBef>
                          <a:spcPts val="0"/>
                        </a:spcBef>
                        <a:spcAft>
                          <a:spcPts val="0"/>
                        </a:spcAft>
                      </a:pPr>
                      <a:r>
                        <a:rPr lang="en-US" sz="1000" kern="1200" dirty="0">
                          <a:solidFill>
                            <a:schemeClr val="bg1"/>
                          </a:solidFill>
                          <a:effectLst/>
                          <a:latin typeface="Arial" panose="020B0604020202020204" pitchFamily="34" charset="0"/>
                          <a:cs typeface="Arial" panose="020B0604020202020204" pitchFamily="34" charset="0"/>
                        </a:rPr>
                        <a:t>RESEARCH</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100E2F"/>
                    </a:solidFill>
                  </a:tcPr>
                </a:tc>
                <a:tc>
                  <a:txBody>
                    <a:bodyPr/>
                    <a:lstStyle/>
                    <a:p>
                      <a:pPr marL="0" marR="0" algn="ctr">
                        <a:spcBef>
                          <a:spcPts val="0"/>
                        </a:spcBef>
                        <a:spcAft>
                          <a:spcPts val="0"/>
                        </a:spcAft>
                      </a:pPr>
                      <a:r>
                        <a:rPr lang="en-US" sz="1000" kern="1200" dirty="0">
                          <a:solidFill>
                            <a:schemeClr val="bg1"/>
                          </a:solidFill>
                          <a:effectLst/>
                          <a:latin typeface="Arial" panose="020B0604020202020204" pitchFamily="34" charset="0"/>
                          <a:cs typeface="Arial" panose="020B0604020202020204" pitchFamily="34" charset="0"/>
                        </a:rPr>
                        <a:t>HUMAN SUBJECTS</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100E2F"/>
                    </a:solidFill>
                  </a:tcPr>
                </a:tc>
                <a:extLst>
                  <a:ext uri="{0D108BD9-81ED-4DB2-BD59-A6C34878D82A}">
                    <a16:rowId xmlns:a16="http://schemas.microsoft.com/office/drawing/2014/main" val="2171697851"/>
                  </a:ext>
                </a:extLst>
              </a:tr>
              <a:tr h="225069">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Case study / case series.</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1200" kern="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39789424"/>
                  </a:ext>
                </a:extLst>
              </a:tr>
              <a:tr h="270291">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Survey Administration or Interview for a Non Research Purpose.</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40935646"/>
                  </a:ext>
                </a:extLst>
              </a:tr>
              <a:tr h="270291">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Secondary Analysis of de-identified data or de-identifiable specimens.</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825711437"/>
                  </a:ext>
                </a:extLst>
              </a:tr>
              <a:tr h="270291">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Research on cadavers or on samples obtained from cadavers.</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138384815"/>
                  </a:ext>
                </a:extLst>
              </a:tr>
              <a:tr h="699880">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Quality Improvement Project, in which there is no hypothesis or experimental question and the intention is to improve compliance with an existing and accepted policy not to contribute to generalizable knowledge</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548944220"/>
                  </a:ext>
                </a:extLst>
              </a:tr>
            </a:tbl>
          </a:graphicData>
        </a:graphic>
      </p:graphicFrame>
      <p:sp>
        <p:nvSpPr>
          <p:cNvPr id="3" name="TextBox 2"/>
          <p:cNvSpPr txBox="1"/>
          <p:nvPr/>
        </p:nvSpPr>
        <p:spPr>
          <a:xfrm>
            <a:off x="7456868" y="461042"/>
            <a:ext cx="1403796" cy="2708434"/>
          </a:xfrm>
          <a:prstGeom prst="rect">
            <a:avLst/>
          </a:prstGeom>
          <a:solidFill>
            <a:srgbClr val="FFC000"/>
          </a:solidFill>
          <a:ln>
            <a:solidFill>
              <a:schemeClr val="tx2"/>
            </a:solidFill>
          </a:ln>
        </p:spPr>
        <p:txBody>
          <a:bodyPr wrap="square" rtlCol="0">
            <a:spAutoFit/>
          </a:bodyPr>
          <a:lstStyle/>
          <a:p>
            <a:pPr lvl="0">
              <a:defRPr/>
            </a:pPr>
            <a:r>
              <a:rPr lang="en-US" sz="1000" b="1" dirty="0"/>
              <a:t>Case study / case series </a:t>
            </a:r>
            <a:r>
              <a:rPr lang="en-US" sz="1000" dirty="0"/>
              <a:t>a write up of a single case, or two or three cases, does mot constituting research. The retrospective summary of such a few number of cases is not considered to meet the definition of research.  </a:t>
            </a:r>
            <a:endParaRPr lang="en-US" sz="1000" dirty="0" smtClean="0"/>
          </a:p>
          <a:p>
            <a:pPr lvl="0">
              <a:defRPr/>
            </a:pPr>
            <a:endParaRPr lang="en-US" sz="1000" dirty="0"/>
          </a:p>
          <a:p>
            <a:pPr lvl="0">
              <a:defRPr/>
            </a:pPr>
            <a:r>
              <a:rPr lang="en-US" sz="1000" dirty="0" smtClean="0"/>
              <a:t>A </a:t>
            </a:r>
            <a:r>
              <a:rPr lang="en-US" sz="1000" dirty="0"/>
              <a:t>review of four or more cases is considered to meet the definition of research and prospective IRB review is required.</a:t>
            </a:r>
            <a:endParaRPr lang="en-US" sz="1000" b="1" dirty="0"/>
          </a:p>
        </p:txBody>
      </p:sp>
      <p:sp>
        <p:nvSpPr>
          <p:cNvPr id="4" name="TextBox 3"/>
          <p:cNvSpPr txBox="1"/>
          <p:nvPr/>
        </p:nvSpPr>
        <p:spPr>
          <a:xfrm>
            <a:off x="386367" y="3425780"/>
            <a:ext cx="2292439" cy="1323439"/>
          </a:xfrm>
          <a:prstGeom prst="rect">
            <a:avLst/>
          </a:prstGeom>
          <a:solidFill>
            <a:schemeClr val="accent2">
              <a:lumMod val="20000"/>
              <a:lumOff val="80000"/>
            </a:schemeClr>
          </a:solidFill>
          <a:ln>
            <a:solidFill>
              <a:schemeClr val="tx1"/>
            </a:solidFill>
          </a:ln>
        </p:spPr>
        <p:txBody>
          <a:bodyPr wrap="square" rtlCol="0">
            <a:spAutoFit/>
          </a:bodyPr>
          <a:lstStyle/>
          <a:p>
            <a:pPr lvl="0">
              <a:defRPr/>
            </a:pPr>
            <a:r>
              <a:rPr lang="en-US" sz="1000" b="1" dirty="0"/>
              <a:t>Survey Administration or Interview for a Non Research Purpose </a:t>
            </a:r>
            <a:r>
              <a:rPr lang="en-US" sz="1000" dirty="0"/>
              <a:t>There is no hypothesis or experimental question being asked so the definition of "systematic investigation" is not met, nor is there any intent to generalize the knowledge beyond the administration purposes </a:t>
            </a:r>
          </a:p>
        </p:txBody>
      </p:sp>
      <p:sp>
        <p:nvSpPr>
          <p:cNvPr id="5" name="TextBox 4"/>
          <p:cNvSpPr txBox="1"/>
          <p:nvPr/>
        </p:nvSpPr>
        <p:spPr>
          <a:xfrm>
            <a:off x="3475578" y="3411655"/>
            <a:ext cx="3554570" cy="1477328"/>
          </a:xfrm>
          <a:prstGeom prst="rect">
            <a:avLst/>
          </a:prstGeom>
          <a:solidFill>
            <a:schemeClr val="accent3">
              <a:lumMod val="40000"/>
              <a:lumOff val="60000"/>
            </a:schemeClr>
          </a:solidFill>
          <a:ln>
            <a:solidFill>
              <a:schemeClr val="tx1"/>
            </a:solidFill>
          </a:ln>
        </p:spPr>
        <p:txBody>
          <a:bodyPr wrap="square" rtlCol="0">
            <a:spAutoFit/>
          </a:bodyPr>
          <a:lstStyle/>
          <a:p>
            <a:r>
              <a:rPr lang="en-US" sz="1000" b="1" dirty="0"/>
              <a:t>Secondary Analysis of De-Identified Data</a:t>
            </a:r>
            <a:endParaRPr lang="en-US" sz="1000" dirty="0"/>
          </a:p>
          <a:p>
            <a:r>
              <a:rPr lang="en-US" sz="1000" i="1" dirty="0"/>
              <a:t>When an investigator </a:t>
            </a:r>
            <a:r>
              <a:rPr lang="en-US" sz="1000" dirty="0"/>
              <a:t>obtains a de-identified data set from another investigator, and/or from publicly available records, </a:t>
            </a:r>
            <a:r>
              <a:rPr lang="en-US" sz="1000" dirty="0" smtClean="0"/>
              <a:t>the </a:t>
            </a:r>
            <a:r>
              <a:rPr lang="en-US" sz="1000" dirty="0"/>
              <a:t>data will contain specific data points that will be analyzed with specific statistical tests to answer a specific research question.  </a:t>
            </a:r>
          </a:p>
          <a:p>
            <a:pPr lvl="0"/>
            <a:r>
              <a:rPr lang="en-US" sz="1000" dirty="0"/>
              <a:t>The activity may meet the definition of research, but because there is no intervention or interaction with a human and because the data is not </a:t>
            </a:r>
            <a:r>
              <a:rPr lang="en-US" sz="1000" u="sng" dirty="0"/>
              <a:t>private</a:t>
            </a:r>
            <a:r>
              <a:rPr lang="en-US" sz="1000" dirty="0"/>
              <a:t> identifiable information, the definition of human subject is not met. </a:t>
            </a:r>
          </a:p>
        </p:txBody>
      </p:sp>
    </p:spTree>
    <p:extLst>
      <p:ext uri="{BB962C8B-B14F-4D97-AF65-F5344CB8AC3E}">
        <p14:creationId xmlns:p14="http://schemas.microsoft.com/office/powerpoint/2010/main" val="1248514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56" y="-20246"/>
            <a:ext cx="8229600" cy="445250"/>
          </a:xfrm>
        </p:spPr>
        <p:txBody>
          <a:bodyPr>
            <a:normAutofit fontScale="90000"/>
          </a:bodyPr>
          <a:lstStyle/>
          <a:p>
            <a:pPr algn="ctr"/>
            <a:r>
              <a:rPr lang="en-US" sz="2000" b="1" dirty="0"/>
              <a:t>What is </a:t>
            </a:r>
            <a:r>
              <a:rPr lang="en-US" sz="2000" b="1" dirty="0" smtClean="0"/>
              <a:t>Not Human Subjects </a:t>
            </a:r>
            <a:r>
              <a:rPr lang="en-US" sz="2000" b="1" dirty="0"/>
              <a:t>Research </a:t>
            </a:r>
            <a:br>
              <a:rPr lang="en-US" sz="2000" b="1" dirty="0"/>
            </a:b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3462265192"/>
              </p:ext>
            </p:extLst>
          </p:nvPr>
        </p:nvGraphicFramePr>
        <p:xfrm>
          <a:off x="1532586" y="532131"/>
          <a:ext cx="5230495" cy="2508540"/>
        </p:xfrm>
        <a:graphic>
          <a:graphicData uri="http://schemas.openxmlformats.org/drawingml/2006/table">
            <a:tbl>
              <a:tblPr firstRow="1" bandRow="1">
                <a:tableStyleId>{5C22544A-7EE6-4342-B048-85BDC9FD1C3A}</a:tableStyleId>
              </a:tblPr>
              <a:tblGrid>
                <a:gridCol w="3155792">
                  <a:extLst>
                    <a:ext uri="{9D8B030D-6E8A-4147-A177-3AD203B41FA5}">
                      <a16:colId xmlns:a16="http://schemas.microsoft.com/office/drawing/2014/main" val="3954165480"/>
                    </a:ext>
                  </a:extLst>
                </a:gridCol>
                <a:gridCol w="950698">
                  <a:extLst>
                    <a:ext uri="{9D8B030D-6E8A-4147-A177-3AD203B41FA5}">
                      <a16:colId xmlns:a16="http://schemas.microsoft.com/office/drawing/2014/main" val="3080619258"/>
                    </a:ext>
                  </a:extLst>
                </a:gridCol>
                <a:gridCol w="1124005">
                  <a:extLst>
                    <a:ext uri="{9D8B030D-6E8A-4147-A177-3AD203B41FA5}">
                      <a16:colId xmlns:a16="http://schemas.microsoft.com/office/drawing/2014/main" val="619253396"/>
                    </a:ext>
                  </a:extLst>
                </a:gridCol>
              </a:tblGrid>
              <a:tr h="0">
                <a:tc>
                  <a:txBody>
                    <a:bodyPr/>
                    <a:lstStyle/>
                    <a:p>
                      <a:endParaRPr lang="en-US" sz="1000" dirty="0">
                        <a:solidFill>
                          <a:sysClr val="windowText" lastClr="000000"/>
                        </a:solidFill>
                        <a:effectLst/>
                        <a:latin typeface="Arial" panose="020B060402020202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1000" kern="1200" dirty="0">
                          <a:solidFill>
                            <a:schemeClr val="bg1"/>
                          </a:solidFill>
                          <a:effectLst/>
                          <a:latin typeface="Arial" panose="020B0604020202020204" pitchFamily="34" charset="0"/>
                          <a:cs typeface="Arial" panose="020B0604020202020204" pitchFamily="34" charset="0"/>
                        </a:rPr>
                        <a:t>RESEARCH</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1000" kern="1200" dirty="0">
                          <a:solidFill>
                            <a:schemeClr val="bg1"/>
                          </a:solidFill>
                          <a:effectLst/>
                          <a:latin typeface="Arial" panose="020B0604020202020204" pitchFamily="34" charset="0"/>
                          <a:cs typeface="Arial" panose="020B0604020202020204" pitchFamily="34" charset="0"/>
                        </a:rPr>
                        <a:t>HUMAN SUBJECTS</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71697851"/>
                  </a:ext>
                </a:extLst>
              </a:tr>
              <a:tr h="225069">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Case study / case series.</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1200" kern="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39789424"/>
                  </a:ext>
                </a:extLst>
              </a:tr>
              <a:tr h="270291">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Survey Administration or Interview for a Non Research Purpose.</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40935646"/>
                  </a:ext>
                </a:extLst>
              </a:tr>
              <a:tr h="270291">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Secondary Analysis of de-identified data or de-identifiable specimens.</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825711437"/>
                  </a:ext>
                </a:extLst>
              </a:tr>
              <a:tr h="270291">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Research on cadavers or on samples obtained from cadavers.</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spcBef>
                          <a:spcPts val="0"/>
                        </a:spcBef>
                        <a:spcAft>
                          <a:spcPts val="0"/>
                        </a:spcAft>
                      </a:pPr>
                      <a:r>
                        <a:rPr lang="en-US" sz="14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38384815"/>
                  </a:ext>
                </a:extLst>
              </a:tr>
              <a:tr h="699880">
                <a:tc>
                  <a:txBody>
                    <a:bodyPr/>
                    <a:lstStyle/>
                    <a:p>
                      <a:pPr marL="0" marR="0">
                        <a:spcBef>
                          <a:spcPts val="0"/>
                        </a:spcBef>
                        <a:spcAft>
                          <a:spcPts val="0"/>
                        </a:spcAft>
                      </a:pPr>
                      <a:r>
                        <a:rPr lang="en-US" sz="1000" kern="1200" dirty="0">
                          <a:solidFill>
                            <a:sysClr val="windowText" lastClr="000000"/>
                          </a:solidFill>
                          <a:effectLst/>
                          <a:latin typeface="Arial" panose="020B0604020202020204" pitchFamily="34" charset="0"/>
                          <a:cs typeface="Arial" panose="020B0604020202020204" pitchFamily="34" charset="0"/>
                        </a:rPr>
                        <a:t>Quality Improvement Project, in which there is no hypothesis or experimental question and the intention is to improve compliance with an existing and accepted policy not to contribute to generalizable knowledge</a:t>
                      </a:r>
                      <a:endParaRPr lang="en-US"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200" dirty="0">
                          <a:solidFill>
                            <a:sysClr val="windowText" lastClr="000000"/>
                          </a:solidFill>
                          <a:effectLst/>
                          <a:latin typeface="Arial" panose="020B0604020202020204" pitchFamily="34" charset="0"/>
                          <a:cs typeface="Arial" panose="020B0604020202020204" pitchFamily="34" charset="0"/>
                        </a:rPr>
                        <a:t>x</a:t>
                      </a:r>
                      <a:endParaRPr lang="en-US"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600" dirty="0">
                          <a:solidFill>
                            <a:sysClr val="windowText" lastClr="000000"/>
                          </a:solidFill>
                          <a:effectLst/>
                          <a:latin typeface="Arial" panose="020B0604020202020204" pitchFamily="34" charset="0"/>
                          <a:cs typeface="Arial" panose="020B0604020202020204" pitchFamily="34" charset="0"/>
                          <a:sym typeface="Webdings" panose="05030102010509060703" pitchFamily="18" charset="2"/>
                        </a:rPr>
                        <a:t></a:t>
                      </a:r>
                      <a:endParaRPr lang="en-US"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7251" marR="47251" marT="23625" marB="23625">
                    <a:lnL w="12700" cap="flat" cmpd="sng" algn="ctr">
                      <a:solidFill>
                        <a:srgbClr val="002868"/>
                      </a:solidFill>
                      <a:prstDash val="solid"/>
                      <a:round/>
                      <a:headEnd type="none" w="med" len="med"/>
                      <a:tailEnd type="none" w="med" len="med"/>
                    </a:lnL>
                    <a:lnR w="12700" cap="flat" cmpd="sng" algn="ctr">
                      <a:solidFill>
                        <a:srgbClr val="002868"/>
                      </a:solidFill>
                      <a:prstDash val="solid"/>
                      <a:round/>
                      <a:headEnd type="none" w="med" len="med"/>
                      <a:tailEnd type="none" w="med" len="med"/>
                    </a:lnR>
                    <a:lnT w="12700" cap="flat" cmpd="sng" algn="ctr">
                      <a:solidFill>
                        <a:srgbClr val="002868"/>
                      </a:solidFill>
                      <a:prstDash val="solid"/>
                      <a:round/>
                      <a:headEnd type="none" w="med" len="med"/>
                      <a:tailEnd type="none" w="med" len="med"/>
                    </a:lnT>
                    <a:lnB w="12700" cap="flat" cmpd="sng" algn="ctr">
                      <a:solidFill>
                        <a:srgbClr val="002868"/>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548944220"/>
                  </a:ext>
                </a:extLst>
              </a:tr>
            </a:tbl>
          </a:graphicData>
        </a:graphic>
      </p:graphicFrame>
      <p:sp>
        <p:nvSpPr>
          <p:cNvPr id="6" name="Rectangle 5"/>
          <p:cNvSpPr/>
          <p:nvPr/>
        </p:nvSpPr>
        <p:spPr>
          <a:xfrm>
            <a:off x="7083380" y="805738"/>
            <a:ext cx="1871776" cy="2800767"/>
          </a:xfrm>
          <a:prstGeom prst="rect">
            <a:avLst/>
          </a:prstGeom>
          <a:solidFill>
            <a:schemeClr val="tx2">
              <a:lumMod val="20000"/>
              <a:lumOff val="80000"/>
            </a:schemeClr>
          </a:solidFill>
          <a:ln>
            <a:solidFill>
              <a:schemeClr val="tx1"/>
            </a:solidFill>
          </a:ln>
        </p:spPr>
        <p:txBody>
          <a:bodyPr wrap="square">
            <a:spAutoFit/>
          </a:bodyPr>
          <a:lstStyle/>
          <a:p>
            <a:r>
              <a:rPr lang="en-US" sz="1100" b="1" dirty="0"/>
              <a:t>Research on cadavers or on samples obtained from cadavers, I</a:t>
            </a:r>
            <a:r>
              <a:rPr lang="en-US" sz="1100" dirty="0"/>
              <a:t>RB review is not needed as the definition of human subject pertains to living individuals. However, if personal identifying information is linked to the materials, then HIPAA must be appropriately addressed.  The Assurance of Using Decedent Information form must be submitted to the IRB, which also acts as the HIPAA privacy board for research purpose</a:t>
            </a:r>
          </a:p>
        </p:txBody>
      </p:sp>
      <p:sp>
        <p:nvSpPr>
          <p:cNvPr id="7" name="TextBox 6"/>
          <p:cNvSpPr txBox="1"/>
          <p:nvPr/>
        </p:nvSpPr>
        <p:spPr>
          <a:xfrm>
            <a:off x="2137893" y="3360283"/>
            <a:ext cx="3515932" cy="1107996"/>
          </a:xfrm>
          <a:prstGeom prst="rect">
            <a:avLst/>
          </a:prstGeom>
          <a:solidFill>
            <a:schemeClr val="accent4">
              <a:lumMod val="40000"/>
              <a:lumOff val="60000"/>
            </a:schemeClr>
          </a:solidFill>
          <a:ln>
            <a:solidFill>
              <a:schemeClr val="tx1"/>
            </a:solidFill>
          </a:ln>
        </p:spPr>
        <p:txBody>
          <a:bodyPr wrap="square" rtlCol="0">
            <a:spAutoFit/>
          </a:bodyPr>
          <a:lstStyle/>
          <a:p>
            <a:r>
              <a:rPr lang="en-US" sz="1100" b="1" dirty="0"/>
              <a:t>Quality Improvement Project </a:t>
            </a:r>
            <a:r>
              <a:rPr lang="en-US" sz="1100" dirty="0"/>
              <a:t>there is no hypothesis or experimental question being asked so the definition of "systematic investigation" is not met and therefore the definition of research is not met; and </a:t>
            </a:r>
            <a:r>
              <a:rPr lang="en-US" sz="1100" b="1" dirty="0"/>
              <a:t>the intention</a:t>
            </a:r>
            <a:r>
              <a:rPr lang="en-US" sz="1100" dirty="0"/>
              <a:t> is to improve compliance with an existing and accepted policy not to contribute to generalizable knowledge. </a:t>
            </a:r>
          </a:p>
        </p:txBody>
      </p:sp>
    </p:spTree>
    <p:extLst>
      <p:ext uri="{BB962C8B-B14F-4D97-AF65-F5344CB8AC3E}">
        <p14:creationId xmlns:p14="http://schemas.microsoft.com/office/powerpoint/2010/main" val="1915435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568" y="1729804"/>
            <a:ext cx="5884985" cy="880533"/>
          </a:xfrm>
        </p:spPr>
        <p:txBody>
          <a:bodyPr>
            <a:normAutofit/>
          </a:bodyPr>
          <a:lstStyle/>
          <a:p>
            <a:r>
              <a:rPr lang="en-US" b="1" dirty="0">
                <a:solidFill>
                  <a:srgbClr val="FF0000"/>
                </a:solidFill>
              </a:rPr>
              <a:t>HIPAA </a:t>
            </a:r>
            <a:r>
              <a:rPr lang="en-US" b="1" dirty="0" smtClean="0">
                <a:solidFill>
                  <a:srgbClr val="FF0000"/>
                </a:solidFill>
              </a:rPr>
              <a:t>Rule - Compliance</a:t>
            </a:r>
            <a:endParaRPr lang="en-US" dirty="0">
              <a:solidFill>
                <a:srgbClr val="FF0000"/>
              </a:solidFill>
            </a:endParaRPr>
          </a:p>
        </p:txBody>
      </p:sp>
    </p:spTree>
    <p:extLst>
      <p:ext uri="{BB962C8B-B14F-4D97-AF65-F5344CB8AC3E}">
        <p14:creationId xmlns:p14="http://schemas.microsoft.com/office/powerpoint/2010/main" val="422352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75053" y="625454"/>
            <a:ext cx="4621357" cy="1307777"/>
          </a:xfrm>
        </p:spPr>
        <p:txBody>
          <a:bodyPr>
            <a:normAutofit/>
          </a:bodyPr>
          <a:lstStyle/>
          <a:p>
            <a:pPr marL="457200" lvl="1" indent="0">
              <a:buNone/>
            </a:pPr>
            <a:r>
              <a:rPr lang="en-US" sz="2000" b="1" dirty="0" smtClean="0"/>
              <a:t>	</a:t>
            </a:r>
          </a:p>
          <a:p>
            <a:pPr marL="457200" lvl="1" indent="0">
              <a:buNone/>
            </a:pPr>
            <a:r>
              <a:rPr lang="en-US" sz="2000" b="1" dirty="0"/>
              <a:t>	</a:t>
            </a:r>
            <a:endParaRPr lang="en-US" sz="2000" b="1" dirty="0" smtClean="0"/>
          </a:p>
          <a:p>
            <a:pPr marL="457200" lvl="1" indent="0">
              <a:buNone/>
            </a:pPr>
            <a:r>
              <a:rPr lang="en-US" sz="2000" b="1" dirty="0" smtClean="0"/>
              <a:t>Part III - </a:t>
            </a:r>
            <a:r>
              <a:rPr lang="en-US" sz="2000" b="1" dirty="0" smtClean="0">
                <a:solidFill>
                  <a:srgbClr val="FF0000"/>
                </a:solidFill>
              </a:rPr>
              <a:t>HIPAA </a:t>
            </a:r>
            <a:r>
              <a:rPr lang="en-US" sz="2000" b="1" dirty="0" smtClean="0"/>
              <a:t> Compliance</a:t>
            </a:r>
            <a:endParaRPr lang="en-US" sz="2000" dirty="0" smtClean="0"/>
          </a:p>
          <a:p>
            <a:pPr marL="457200" lvl="1" indent="0">
              <a:buNone/>
            </a:pPr>
            <a:endParaRPr lang="en-US" sz="2000" b="1" dirty="0" smtClean="0"/>
          </a:p>
          <a:p>
            <a:pPr marL="0" indent="0">
              <a:buNone/>
            </a:pPr>
            <a:endParaRPr lang="en-US" dirty="0" smtClean="0"/>
          </a:p>
          <a:p>
            <a:endParaRPr lang="en-US" dirty="0"/>
          </a:p>
        </p:txBody>
      </p:sp>
      <p:sp>
        <p:nvSpPr>
          <p:cNvPr id="4" name="TextBox 3"/>
          <p:cNvSpPr txBox="1"/>
          <p:nvPr/>
        </p:nvSpPr>
        <p:spPr>
          <a:xfrm>
            <a:off x="2506133" y="4165600"/>
            <a:ext cx="184731" cy="369332"/>
          </a:xfrm>
          <a:prstGeom prst="rect">
            <a:avLst/>
          </a:prstGeom>
          <a:noFill/>
        </p:spPr>
        <p:txBody>
          <a:bodyPr wrap="none" rtlCol="0">
            <a:spAutoFit/>
          </a:bodyPr>
          <a:lstStyle/>
          <a:p>
            <a:endParaRPr lang="en-US" dirty="0"/>
          </a:p>
        </p:txBody>
      </p:sp>
      <p:sp>
        <p:nvSpPr>
          <p:cNvPr id="5" name="TextBox 4"/>
          <p:cNvSpPr txBox="1"/>
          <p:nvPr/>
        </p:nvSpPr>
        <p:spPr>
          <a:xfrm>
            <a:off x="1699987" y="2172252"/>
            <a:ext cx="5908291" cy="1754326"/>
          </a:xfrm>
          <a:prstGeom prst="rect">
            <a:avLst/>
          </a:prstGeom>
          <a:noFill/>
        </p:spPr>
        <p:txBody>
          <a:bodyPr wrap="square" rtlCol="0">
            <a:spAutoFit/>
          </a:bodyPr>
          <a:lstStyle/>
          <a:p>
            <a:r>
              <a:rPr lang="en-US" b="1" dirty="0" smtClean="0"/>
              <a:t>A</a:t>
            </a:r>
            <a:r>
              <a:rPr lang="en-US" dirty="0" smtClean="0"/>
              <a:t>- Determine whether the project falls within </a:t>
            </a:r>
            <a:r>
              <a:rPr lang="en-US" dirty="0"/>
              <a:t>the definition of </a:t>
            </a:r>
            <a:r>
              <a:rPr lang="en-US" b="1" dirty="0" smtClean="0"/>
              <a:t>treatment</a:t>
            </a:r>
            <a:r>
              <a:rPr lang="en-US" dirty="0" smtClean="0"/>
              <a:t>, </a:t>
            </a:r>
            <a:r>
              <a:rPr lang="en-US" b="1" dirty="0"/>
              <a:t>payment</a:t>
            </a:r>
            <a:r>
              <a:rPr lang="en-US" dirty="0"/>
              <a:t> or </a:t>
            </a:r>
            <a:r>
              <a:rPr lang="en-US" b="1" dirty="0"/>
              <a:t>health care operations</a:t>
            </a:r>
            <a:r>
              <a:rPr lang="en-US" dirty="0"/>
              <a:t>? </a:t>
            </a:r>
            <a:endParaRPr lang="en-US" dirty="0" smtClean="0"/>
          </a:p>
          <a:p>
            <a:endParaRPr lang="en-US" b="1" u="sng" dirty="0"/>
          </a:p>
          <a:p>
            <a:r>
              <a:rPr lang="en-US" b="1" dirty="0" smtClean="0"/>
              <a:t>B-</a:t>
            </a:r>
            <a:r>
              <a:rPr lang="en-US" dirty="0" smtClean="0"/>
              <a:t> Determine </a:t>
            </a:r>
            <a:r>
              <a:rPr lang="en-US" dirty="0"/>
              <a:t>whether the project </a:t>
            </a:r>
            <a:r>
              <a:rPr lang="en-US" dirty="0" smtClean="0"/>
              <a:t>involves the use of </a:t>
            </a:r>
            <a:r>
              <a:rPr lang="en-US" b="1" dirty="0"/>
              <a:t>Protected Health </a:t>
            </a:r>
            <a:r>
              <a:rPr lang="en-US" b="1" dirty="0" smtClean="0"/>
              <a:t>Information.</a:t>
            </a:r>
            <a:endParaRPr lang="en-US" dirty="0"/>
          </a:p>
          <a:p>
            <a:endParaRPr lang="en-US" u="sng" dirty="0"/>
          </a:p>
        </p:txBody>
      </p:sp>
    </p:spTree>
    <p:extLst>
      <p:ext uri="{BB962C8B-B14F-4D97-AF65-F5344CB8AC3E}">
        <p14:creationId xmlns:p14="http://schemas.microsoft.com/office/powerpoint/2010/main" val="1616933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521" y="44301"/>
            <a:ext cx="8229600" cy="557584"/>
          </a:xfrm>
        </p:spPr>
        <p:txBody>
          <a:bodyPr>
            <a:normAutofit/>
          </a:bodyPr>
          <a:lstStyle/>
          <a:p>
            <a:r>
              <a:rPr lang="en-US" sz="2800" b="1" dirty="0">
                <a:solidFill>
                  <a:srgbClr val="FF0000"/>
                </a:solidFill>
              </a:rPr>
              <a:t>HIPAA </a:t>
            </a:r>
            <a:r>
              <a:rPr lang="en-US" sz="2800" b="1" dirty="0"/>
              <a:t> Compliance</a:t>
            </a:r>
            <a:endParaRPr lang="en-US" sz="2800" dirty="0"/>
          </a:p>
        </p:txBody>
      </p:sp>
      <p:sp>
        <p:nvSpPr>
          <p:cNvPr id="6" name="Rectangle 2"/>
          <p:cNvSpPr>
            <a:spLocks noGrp="1" noChangeArrowheads="1"/>
          </p:cNvSpPr>
          <p:nvPr>
            <p:ph type="body" sz="quarter" idx="10"/>
          </p:nvPr>
        </p:nvSpPr>
        <p:spPr bwMode="auto">
          <a:xfrm>
            <a:off x="0" y="632662"/>
            <a:ext cx="98740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1pPr>
            <a:lvl2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2pPr>
            <a:lvl3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3pPr>
            <a:lvl4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4pPr>
            <a:lvl5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5pPr>
            <a:lvl6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6pPr>
            <a:lvl7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7pPr>
            <a:lvl8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8pPr>
            <a:lvl9pPr eaLnBrk="0" fontAlgn="base" hangingPunct="0">
              <a:spcBef>
                <a:spcPct val="0"/>
              </a:spcBef>
              <a:spcAft>
                <a:spcPct val="0"/>
              </a:spcAft>
              <a:tabLst>
                <a:tab pos="5486400" algn="l"/>
                <a:tab pos="6400800" algn="l"/>
              </a:tabLst>
              <a:defRPr>
                <a:solidFill>
                  <a:schemeClr val="tx1"/>
                </a:solidFill>
                <a:latin typeface="Arial" panose="020B0604020202020204" pitchFamily="34" charset="0"/>
              </a:defRPr>
            </a:lvl9pPr>
          </a:lstStyle>
          <a:p>
            <a:pPr marL="0" indent="0" defTabSz="914400">
              <a:buNone/>
            </a:pPr>
            <a:r>
              <a:rPr lang="en-US" sz="1400" b="1" u="sng" dirty="0"/>
              <a:t>Part </a:t>
            </a:r>
            <a:r>
              <a:rPr lang="en-US" sz="1400" b="1" u="sng" dirty="0" smtClean="0"/>
              <a:t>III, A- </a:t>
            </a:r>
            <a:r>
              <a:rPr lang="en-US" altLang="en-US" sz="1400" dirty="0" smtClean="0">
                <a:ea typeface="Times New Roman" panose="02020603050405020304" pitchFamily="18" charset="0"/>
              </a:rPr>
              <a:t>Does </a:t>
            </a:r>
            <a:r>
              <a:rPr lang="en-US" altLang="en-US" sz="1400" dirty="0">
                <a:ea typeface="Times New Roman" panose="02020603050405020304" pitchFamily="18" charset="0"/>
              </a:rPr>
              <a:t>the project </a:t>
            </a:r>
            <a:r>
              <a:rPr lang="en-US" altLang="en-US" sz="1400" dirty="0" smtClean="0">
                <a:ea typeface="Times New Roman" panose="02020603050405020304" pitchFamily="18" charset="0"/>
              </a:rPr>
              <a:t>falls </a:t>
            </a:r>
            <a:r>
              <a:rPr lang="en-US" altLang="en-US" sz="1400" dirty="0">
                <a:ea typeface="Times New Roman" panose="02020603050405020304" pitchFamily="18" charset="0"/>
              </a:rPr>
              <a:t>within the definition of </a:t>
            </a:r>
            <a:r>
              <a:rPr lang="en-US" altLang="en-US" sz="1400" dirty="0" smtClean="0">
                <a:ea typeface="Times New Roman" panose="02020603050405020304" pitchFamily="18" charset="0"/>
              </a:rPr>
              <a:t>treatment, payment or </a:t>
            </a:r>
            <a:r>
              <a:rPr lang="en-US" altLang="en-US" sz="1400" dirty="0">
                <a:ea typeface="Times New Roman" panose="02020603050405020304" pitchFamily="18" charset="0"/>
              </a:rPr>
              <a:t>health care operations? </a:t>
            </a:r>
            <a:endParaRPr kumimoji="0" lang="en-US" altLang="en-US" sz="1400" b="0" i="0" u="none" strike="noStrike" cap="none" normalizeH="0" baseline="0" dirty="0" smtClean="0">
              <a:ln>
                <a:noFill/>
              </a:ln>
              <a:solidFill>
                <a:schemeClr val="tx1"/>
              </a:solidFill>
              <a:effectLst/>
            </a:endParaRPr>
          </a:p>
        </p:txBody>
      </p:sp>
      <p:sp>
        <p:nvSpPr>
          <p:cNvPr id="7" name="Rectangle 3"/>
          <p:cNvSpPr>
            <a:spLocks noChangeArrowheads="1"/>
          </p:cNvSpPr>
          <p:nvPr/>
        </p:nvSpPr>
        <p:spPr bwMode="auto">
          <a:xfrm>
            <a:off x="5456244" y="1056740"/>
            <a:ext cx="3467227" cy="3970318"/>
          </a:xfrm>
          <a:prstGeom prst="rect">
            <a:avLst/>
          </a:prstGeom>
          <a:solidFill>
            <a:schemeClr val="accent4">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00800" algn="l"/>
              </a:tabLst>
              <a:defRPr>
                <a:solidFill>
                  <a:schemeClr val="tx1"/>
                </a:solidFill>
                <a:latin typeface="Arial" panose="020B0604020202020204" pitchFamily="34" charset="0"/>
              </a:defRPr>
            </a:lvl1pPr>
            <a:lvl2pPr eaLnBrk="0" fontAlgn="base" hangingPunct="0">
              <a:spcBef>
                <a:spcPct val="0"/>
              </a:spcBef>
              <a:spcAft>
                <a:spcPct val="0"/>
              </a:spcAft>
              <a:tabLst>
                <a:tab pos="6400800" algn="l"/>
              </a:tabLst>
              <a:defRPr>
                <a:solidFill>
                  <a:schemeClr val="tx1"/>
                </a:solidFill>
                <a:latin typeface="Arial" panose="020B0604020202020204" pitchFamily="34" charset="0"/>
              </a:defRPr>
            </a:lvl2pPr>
            <a:lvl3pPr eaLnBrk="0" fontAlgn="base" hangingPunct="0">
              <a:spcBef>
                <a:spcPct val="0"/>
              </a:spcBef>
              <a:spcAft>
                <a:spcPct val="0"/>
              </a:spcAft>
              <a:tabLst>
                <a:tab pos="6400800" algn="l"/>
              </a:tabLst>
              <a:defRPr>
                <a:solidFill>
                  <a:schemeClr val="tx1"/>
                </a:solidFill>
                <a:latin typeface="Arial" panose="020B0604020202020204" pitchFamily="34" charset="0"/>
              </a:defRPr>
            </a:lvl3pPr>
            <a:lvl4pPr eaLnBrk="0" fontAlgn="base" hangingPunct="0">
              <a:spcBef>
                <a:spcPct val="0"/>
              </a:spcBef>
              <a:spcAft>
                <a:spcPct val="0"/>
              </a:spcAft>
              <a:tabLst>
                <a:tab pos="6400800" algn="l"/>
              </a:tabLst>
              <a:defRPr>
                <a:solidFill>
                  <a:schemeClr val="tx1"/>
                </a:solidFill>
                <a:latin typeface="Arial" panose="020B0604020202020204" pitchFamily="34" charset="0"/>
              </a:defRPr>
            </a:lvl4pPr>
            <a:lvl5pPr eaLnBrk="0" fontAlgn="base" hangingPunct="0">
              <a:spcBef>
                <a:spcPct val="0"/>
              </a:spcBef>
              <a:spcAft>
                <a:spcPct val="0"/>
              </a:spcAft>
              <a:tabLst>
                <a:tab pos="6400800" algn="l"/>
              </a:tabLst>
              <a:defRPr>
                <a:solidFill>
                  <a:schemeClr val="tx1"/>
                </a:solidFill>
                <a:latin typeface="Arial" panose="020B0604020202020204" pitchFamily="34" charset="0"/>
              </a:defRPr>
            </a:lvl5pPr>
            <a:lvl6pPr eaLnBrk="0" fontAlgn="base" hangingPunct="0">
              <a:spcBef>
                <a:spcPct val="0"/>
              </a:spcBef>
              <a:spcAft>
                <a:spcPct val="0"/>
              </a:spcAft>
              <a:tabLst>
                <a:tab pos="6400800" algn="l"/>
              </a:tabLst>
              <a:defRPr>
                <a:solidFill>
                  <a:schemeClr val="tx1"/>
                </a:solidFill>
                <a:latin typeface="Arial" panose="020B0604020202020204" pitchFamily="34" charset="0"/>
              </a:defRPr>
            </a:lvl6pPr>
            <a:lvl7pPr eaLnBrk="0" fontAlgn="base" hangingPunct="0">
              <a:spcBef>
                <a:spcPct val="0"/>
              </a:spcBef>
              <a:spcAft>
                <a:spcPct val="0"/>
              </a:spcAft>
              <a:tabLst>
                <a:tab pos="6400800" algn="l"/>
              </a:tabLst>
              <a:defRPr>
                <a:solidFill>
                  <a:schemeClr val="tx1"/>
                </a:solidFill>
                <a:latin typeface="Arial" panose="020B0604020202020204" pitchFamily="34" charset="0"/>
              </a:defRPr>
            </a:lvl7pPr>
            <a:lvl8pPr eaLnBrk="0" fontAlgn="base" hangingPunct="0">
              <a:spcBef>
                <a:spcPct val="0"/>
              </a:spcBef>
              <a:spcAft>
                <a:spcPct val="0"/>
              </a:spcAft>
              <a:tabLst>
                <a:tab pos="6400800" algn="l"/>
              </a:tabLst>
              <a:defRPr>
                <a:solidFill>
                  <a:schemeClr val="tx1"/>
                </a:solidFill>
                <a:latin typeface="Arial" panose="020B0604020202020204" pitchFamily="34" charset="0"/>
              </a:defRPr>
            </a:lvl8pPr>
            <a:lvl9pPr eaLnBrk="0" fontAlgn="base" hangingPunct="0">
              <a:spcBef>
                <a:spcPct val="0"/>
              </a:spcBef>
              <a:spcAft>
                <a:spcPct val="0"/>
              </a:spcAft>
              <a:tabLst>
                <a:tab pos="6400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400800" algn="l"/>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Payment:</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encompasses the various activities of health care providers to obtain payment or be reimbursed for their services and of a health plan to obtain premiums, to fulfill their coverage responsibilities and provide benefits under the plan, and to obtain or provide reimbursement for the provision of health care.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6400800" algn="l"/>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In addition to the general definition, the Privacy Rule provides examples of common payment activities which include, but are not limited to: determining eligibility or coverage under a plan and adjudicating claims; risk adjustments, billing and collection activities reviewing health care services for medical necessity, coverage, justification of charges, and the like; utilization review activities; and disclosures to consumer reporting agencies (limited to specified identifying information about the individual, his or her payment history, and identifying information about the covered entity). </a:t>
            </a:r>
            <a:endParaRPr kumimoji="0" lang="en-US"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p:txBody>
      </p:sp>
      <p:sp>
        <p:nvSpPr>
          <p:cNvPr id="8" name="TextBox 7"/>
          <p:cNvSpPr txBox="1"/>
          <p:nvPr/>
        </p:nvSpPr>
        <p:spPr>
          <a:xfrm>
            <a:off x="427654" y="1388962"/>
            <a:ext cx="3276245" cy="1569660"/>
          </a:xfrm>
          <a:prstGeom prst="rect">
            <a:avLst/>
          </a:prstGeom>
          <a:solidFill>
            <a:schemeClr val="accent3">
              <a:lumMod val="40000"/>
              <a:lumOff val="60000"/>
            </a:schemeClr>
          </a:solidFill>
          <a:ln>
            <a:solidFill>
              <a:schemeClr val="tx2">
                <a:lumMod val="75000"/>
              </a:schemeClr>
            </a:solidFill>
          </a:ln>
        </p:spPr>
        <p:txBody>
          <a:bodyPr wrap="square" rtlCol="0">
            <a:spAutoFit/>
          </a:bodyPr>
          <a:lstStyle/>
          <a:p>
            <a:r>
              <a:rPr lang="en-US" altLang="en-US" sz="1200" b="1" dirty="0">
                <a:latin typeface="Arial" panose="020B0604020202020204" pitchFamily="34" charset="0"/>
                <a:ea typeface="Times New Roman" panose="02020603050405020304" pitchFamily="18" charset="0"/>
              </a:rPr>
              <a:t>Treatment: </a:t>
            </a:r>
            <a:r>
              <a:rPr lang="en-US" altLang="en-US" sz="1200" dirty="0">
                <a:solidFill>
                  <a:srgbClr val="000000"/>
                </a:solidFill>
                <a:latin typeface="Arial" panose="020B0604020202020204" pitchFamily="34" charset="0"/>
                <a:ea typeface="Times New Roman" panose="02020603050405020304" pitchFamily="18" charset="0"/>
              </a:rPr>
              <a:t> generally means the provision, coordination, or management of health care and related services among health care providers or by a health care provider with a third party, consultation between health care providers regarding a patient, or the referral of a patient from one health care provider to another.</a:t>
            </a:r>
            <a:endParaRPr lang="en-US" sz="1200" dirty="0"/>
          </a:p>
        </p:txBody>
      </p:sp>
      <p:sp>
        <p:nvSpPr>
          <p:cNvPr id="9" name="Rectangle 8"/>
          <p:cNvSpPr/>
          <p:nvPr/>
        </p:nvSpPr>
        <p:spPr>
          <a:xfrm>
            <a:off x="665544" y="3332887"/>
            <a:ext cx="4572000" cy="1200329"/>
          </a:xfrm>
          <a:prstGeom prst="rect">
            <a:avLst/>
          </a:prstGeom>
          <a:solidFill>
            <a:schemeClr val="accent2">
              <a:lumMod val="20000"/>
              <a:lumOff val="80000"/>
            </a:schemeClr>
          </a:solidFill>
          <a:ln>
            <a:solidFill>
              <a:schemeClr val="tx1"/>
            </a:solidFill>
          </a:ln>
        </p:spPr>
        <p:txBody>
          <a:bodyPr>
            <a:spAutoFit/>
          </a:bodyPr>
          <a:lstStyle/>
          <a:p>
            <a:pPr lvl="0">
              <a:defRPr/>
            </a:pPr>
            <a:r>
              <a:rPr lang="en-US" altLang="en-US" sz="1200" b="1" dirty="0">
                <a:latin typeface="Arial" panose="020B0604020202020204" pitchFamily="34" charset="0"/>
                <a:ea typeface="Times New Roman" panose="02020603050405020304" pitchFamily="18" charset="0"/>
              </a:rPr>
              <a:t>Health Care Operations: </a:t>
            </a:r>
            <a:r>
              <a:rPr lang="en-US" altLang="en-US" sz="1200" dirty="0">
                <a:solidFill>
                  <a:srgbClr val="000000"/>
                </a:solidFill>
                <a:latin typeface="Arial" panose="020B0604020202020204" pitchFamily="34" charset="0"/>
                <a:ea typeface="Times New Roman" panose="02020603050405020304" pitchFamily="18" charset="0"/>
              </a:rPr>
              <a:t>are certain administrative, financial, legal, and quality improvement activities of a covered entity that are necessary to run its business and to support the core functions of treatment and payment. These activities, which are limited to the activities listed in the definition of “health care operations” </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1551131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528712" y="1458154"/>
            <a:ext cx="3371448" cy="2099616"/>
          </a:xfrm>
          <a:solidFill>
            <a:schemeClr val="accent3">
              <a:lumMod val="40000"/>
              <a:lumOff val="60000"/>
            </a:schemeClr>
          </a:solidFill>
          <a:ln>
            <a:solidFill>
              <a:schemeClr val="tx2"/>
            </a:solidFill>
          </a:ln>
        </p:spPr>
        <p:txBody>
          <a:bodyPr/>
          <a:lstStyle/>
          <a:p>
            <a:pPr marL="0" indent="0" algn="ctr">
              <a:buNone/>
            </a:pPr>
            <a:r>
              <a:rPr lang="en-US" b="1" u="sng" dirty="0" smtClean="0"/>
              <a:t>Part III-A</a:t>
            </a:r>
          </a:p>
          <a:p>
            <a:pPr marL="0" indent="0">
              <a:buNone/>
            </a:pPr>
            <a:r>
              <a:rPr lang="en-US" dirty="0" smtClean="0"/>
              <a:t>IRB </a:t>
            </a:r>
            <a:r>
              <a:rPr lang="en-US" dirty="0"/>
              <a:t>review </a:t>
            </a:r>
            <a:r>
              <a:rPr lang="en-US" u="sng" dirty="0"/>
              <a:t>is not necess</a:t>
            </a:r>
            <a:r>
              <a:rPr lang="en-US" dirty="0"/>
              <a:t>ary for projects that fall within the scope of </a:t>
            </a:r>
            <a:r>
              <a:rPr lang="en-US" i="1" u="sng" dirty="0"/>
              <a:t>treatment, payment or health care </a:t>
            </a:r>
            <a:r>
              <a:rPr lang="en-US" i="1" u="sng" dirty="0" smtClean="0"/>
              <a:t>operations.</a:t>
            </a:r>
            <a:endParaRPr lang="en-US" u="sng" dirty="0"/>
          </a:p>
        </p:txBody>
      </p:sp>
      <p:pic>
        <p:nvPicPr>
          <p:cNvPr id="5" name="Picture 4"/>
          <p:cNvPicPr>
            <a:picLocks noChangeAspect="1"/>
          </p:cNvPicPr>
          <p:nvPr/>
        </p:nvPicPr>
        <p:blipFill>
          <a:blip r:embed="rId3"/>
          <a:stretch>
            <a:fillRect/>
          </a:stretch>
        </p:blipFill>
        <p:spPr>
          <a:xfrm>
            <a:off x="111761" y="0"/>
            <a:ext cx="4421822" cy="5015925"/>
          </a:xfrm>
          <a:prstGeom prst="rect">
            <a:avLst/>
          </a:prstGeom>
        </p:spPr>
      </p:pic>
      <p:cxnSp>
        <p:nvCxnSpPr>
          <p:cNvPr id="7" name="Straight Arrow Connector 6"/>
          <p:cNvCxnSpPr/>
          <p:nvPr/>
        </p:nvCxnSpPr>
        <p:spPr>
          <a:xfrm flipV="1">
            <a:off x="4307840" y="2153920"/>
            <a:ext cx="1066800" cy="203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979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4136" y="622806"/>
            <a:ext cx="8891944" cy="799776"/>
          </a:xfrm>
        </p:spPr>
        <p:txBody>
          <a:bodyPr>
            <a:normAutofit/>
          </a:bodyPr>
          <a:lstStyle/>
          <a:p>
            <a:pPr marL="57150" indent="0">
              <a:buNone/>
            </a:pPr>
            <a:r>
              <a:rPr lang="en-US" b="1" u="sng" dirty="0" smtClean="0"/>
              <a:t>Part III, B- </a:t>
            </a:r>
            <a:r>
              <a:rPr lang="en-US" dirty="0" smtClean="0"/>
              <a:t>Does the project </a:t>
            </a:r>
            <a:r>
              <a:rPr lang="en-US" dirty="0"/>
              <a:t>involves the use of </a:t>
            </a:r>
            <a:r>
              <a:rPr lang="en-US" b="1" dirty="0"/>
              <a:t>Protected Health </a:t>
            </a:r>
            <a:r>
              <a:rPr lang="en-US" b="1" dirty="0" smtClean="0"/>
              <a:t>Information?</a:t>
            </a:r>
            <a:endParaRPr lang="en-US" dirty="0"/>
          </a:p>
          <a:p>
            <a:pPr marL="457200" lvl="1" indent="0">
              <a:buNone/>
            </a:pPr>
            <a:endParaRPr lang="en-US" sz="2000" b="1" dirty="0" smtClean="0"/>
          </a:p>
          <a:p>
            <a:pPr marL="0" indent="0">
              <a:buNone/>
            </a:pPr>
            <a:endParaRPr lang="en-US" dirty="0" smtClean="0"/>
          </a:p>
          <a:p>
            <a:endParaRPr lang="en-US" dirty="0"/>
          </a:p>
        </p:txBody>
      </p:sp>
      <p:sp>
        <p:nvSpPr>
          <p:cNvPr id="6" name="Rectangle 5"/>
          <p:cNvSpPr/>
          <p:nvPr/>
        </p:nvSpPr>
        <p:spPr>
          <a:xfrm>
            <a:off x="1893147" y="1443504"/>
            <a:ext cx="5672666" cy="2492990"/>
          </a:xfrm>
          <a:prstGeom prst="rect">
            <a:avLst/>
          </a:prstGeom>
          <a:solidFill>
            <a:schemeClr val="accent1">
              <a:lumMod val="20000"/>
              <a:lumOff val="80000"/>
            </a:schemeClr>
          </a:solidFill>
          <a:ln>
            <a:solidFill>
              <a:schemeClr val="tx2"/>
            </a:solidFill>
          </a:ln>
        </p:spPr>
        <p:txBody>
          <a:bodyPr wrap="square">
            <a:spAutoFit/>
          </a:bodyPr>
          <a:lstStyle/>
          <a:p>
            <a:pPr algn="ctr"/>
            <a:r>
              <a:rPr lang="en-US" sz="1600" b="1" dirty="0"/>
              <a:t>Individually Identifiable </a:t>
            </a:r>
            <a:r>
              <a:rPr lang="en-US" sz="1600" b="1" dirty="0" smtClean="0"/>
              <a:t>Health Information</a:t>
            </a:r>
            <a:endParaRPr lang="en-US" sz="1600" b="1" dirty="0"/>
          </a:p>
          <a:p>
            <a:pPr marL="285750" indent="-285750">
              <a:buFont typeface="Arial" panose="020B0604020202020204" pitchFamily="34" charset="0"/>
              <a:buChar char="•"/>
            </a:pPr>
            <a:r>
              <a:rPr lang="en-US" sz="1400" dirty="0" smtClean="0"/>
              <a:t>Information </a:t>
            </a:r>
            <a:r>
              <a:rPr lang="en-US" sz="1400" dirty="0"/>
              <a:t>that is a subset of health information, including demographic information collected from an </a:t>
            </a:r>
            <a:r>
              <a:rPr lang="en-US" sz="1400" dirty="0" smtClean="0"/>
              <a:t>individual.</a:t>
            </a:r>
          </a:p>
          <a:p>
            <a:pPr marL="285750" indent="-285750">
              <a:buFont typeface="Arial" panose="020B0604020202020204" pitchFamily="34" charset="0"/>
              <a:buChar char="•"/>
            </a:pPr>
            <a:r>
              <a:rPr lang="en-US" sz="1400" dirty="0" smtClean="0"/>
              <a:t>It is </a:t>
            </a:r>
            <a:r>
              <a:rPr lang="en-US" sz="1400" dirty="0"/>
              <a:t>created or received by a heath care </a:t>
            </a:r>
            <a:r>
              <a:rPr lang="en-US" sz="1400" u="sng" dirty="0"/>
              <a:t>provider,</a:t>
            </a:r>
            <a:r>
              <a:rPr lang="en-US" sz="1400" dirty="0"/>
              <a:t> </a:t>
            </a:r>
            <a:r>
              <a:rPr lang="en-US" sz="1400" u="sng" dirty="0"/>
              <a:t>health plan</a:t>
            </a:r>
            <a:r>
              <a:rPr lang="en-US" sz="1400" dirty="0"/>
              <a:t>, employer or </a:t>
            </a:r>
            <a:r>
              <a:rPr lang="en-US" sz="1400" u="sng" dirty="0"/>
              <a:t>health care </a:t>
            </a:r>
            <a:r>
              <a:rPr lang="en-US" sz="1400" u="sng" dirty="0" smtClean="0"/>
              <a:t>clearinghouse</a:t>
            </a:r>
          </a:p>
          <a:p>
            <a:pPr marL="285750" indent="-285750">
              <a:buFont typeface="Arial" panose="020B0604020202020204" pitchFamily="34" charset="0"/>
              <a:buChar char="•"/>
            </a:pPr>
            <a:r>
              <a:rPr lang="en-US" sz="1400" dirty="0" smtClean="0"/>
              <a:t>Relates </a:t>
            </a:r>
            <a:r>
              <a:rPr lang="en-US" sz="1400" dirty="0"/>
              <a:t>to the past, present or future physical or mental health or condition of an individual, the provision of health care to an individual, or the past present, or future payment of the provision of health care to an </a:t>
            </a:r>
            <a:r>
              <a:rPr lang="en-US" sz="1400" dirty="0" smtClean="0"/>
              <a:t>individual.</a:t>
            </a:r>
          </a:p>
          <a:p>
            <a:pPr marL="285750" indent="-285750">
              <a:buFont typeface="Arial" panose="020B0604020202020204" pitchFamily="34" charset="0"/>
              <a:buChar char="•"/>
            </a:pPr>
            <a:r>
              <a:rPr lang="en-US" sz="1400" u="sng" dirty="0" smtClean="0"/>
              <a:t>Identifies</a:t>
            </a:r>
            <a:r>
              <a:rPr lang="en-US" sz="1400" dirty="0" smtClean="0"/>
              <a:t> </a:t>
            </a:r>
            <a:r>
              <a:rPr lang="en-US" sz="1400" dirty="0"/>
              <a:t>the individual or with respect to which there is a reasonable basis to believe the information can be used to identify the individual.  </a:t>
            </a:r>
          </a:p>
        </p:txBody>
      </p:sp>
      <p:sp>
        <p:nvSpPr>
          <p:cNvPr id="7" name="Title 1"/>
          <p:cNvSpPr>
            <a:spLocks noGrp="1"/>
          </p:cNvSpPr>
          <p:nvPr>
            <p:ph type="title"/>
          </p:nvPr>
        </p:nvSpPr>
        <p:spPr>
          <a:xfrm>
            <a:off x="2747521" y="44301"/>
            <a:ext cx="8229600" cy="557584"/>
          </a:xfrm>
        </p:spPr>
        <p:txBody>
          <a:bodyPr>
            <a:normAutofit/>
          </a:bodyPr>
          <a:lstStyle/>
          <a:p>
            <a:r>
              <a:rPr lang="en-US" sz="2800" b="1" dirty="0">
                <a:solidFill>
                  <a:srgbClr val="FF0000"/>
                </a:solidFill>
              </a:rPr>
              <a:t>HIPAA </a:t>
            </a:r>
            <a:r>
              <a:rPr lang="en-US" sz="2800" b="1" dirty="0"/>
              <a:t> Compliance</a:t>
            </a:r>
            <a:endParaRPr lang="en-US" sz="2800" dirty="0"/>
          </a:p>
        </p:txBody>
      </p:sp>
    </p:spTree>
    <p:extLst>
      <p:ext uri="{BB962C8B-B14F-4D97-AF65-F5344CB8AC3E}">
        <p14:creationId xmlns:p14="http://schemas.microsoft.com/office/powerpoint/2010/main" val="1604230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0243" y="178448"/>
            <a:ext cx="8583757" cy="799776"/>
          </a:xfrm>
        </p:spPr>
        <p:txBody>
          <a:bodyPr>
            <a:normAutofit/>
          </a:bodyPr>
          <a:lstStyle/>
          <a:p>
            <a:pPr marL="457200" lvl="1" indent="0">
              <a:buNone/>
            </a:pPr>
            <a:r>
              <a:rPr lang="en-US" sz="2000" b="1" dirty="0" smtClean="0">
                <a:solidFill>
                  <a:srgbClr val="FF0000"/>
                </a:solidFill>
              </a:rPr>
              <a:t>HIPAA </a:t>
            </a:r>
            <a:r>
              <a:rPr lang="en-US" sz="2000" b="1" dirty="0" smtClean="0"/>
              <a:t> Compliance, </a:t>
            </a:r>
            <a:r>
              <a:rPr lang="en-US" sz="1600" b="1" i="1" dirty="0" smtClean="0"/>
              <a:t>continuation</a:t>
            </a:r>
            <a:endParaRPr lang="en-US" sz="1600" i="1" dirty="0" smtClean="0"/>
          </a:p>
          <a:p>
            <a:pPr marL="457200" lvl="1" indent="0">
              <a:buNone/>
            </a:pPr>
            <a:endParaRPr lang="en-US" sz="2000" b="1" dirty="0" smtClean="0"/>
          </a:p>
          <a:p>
            <a:pPr marL="0" indent="0">
              <a:buNone/>
            </a:pPr>
            <a:endParaRPr lang="en-US" dirty="0" smtClean="0"/>
          </a:p>
          <a:p>
            <a:endParaRPr lang="en-US" dirty="0"/>
          </a:p>
        </p:txBody>
      </p:sp>
      <p:sp>
        <p:nvSpPr>
          <p:cNvPr id="4" name="Rectangle 3"/>
          <p:cNvSpPr/>
          <p:nvPr/>
        </p:nvSpPr>
        <p:spPr>
          <a:xfrm>
            <a:off x="103043" y="1576876"/>
            <a:ext cx="4011757" cy="2585323"/>
          </a:xfrm>
          <a:prstGeom prst="rect">
            <a:avLst/>
          </a:prstGeom>
          <a:solidFill>
            <a:schemeClr val="accent1">
              <a:lumMod val="20000"/>
              <a:lumOff val="80000"/>
            </a:schemeClr>
          </a:solidFill>
          <a:ln>
            <a:solidFill>
              <a:schemeClr val="tx2"/>
            </a:solidFill>
          </a:ln>
        </p:spPr>
        <p:txBody>
          <a:bodyPr wrap="square">
            <a:spAutoFit/>
          </a:bodyPr>
          <a:lstStyle/>
          <a:p>
            <a:pPr marL="228600" marR="0" indent="-228600">
              <a:spcBef>
                <a:spcPts val="0"/>
              </a:spcBef>
              <a:spcAft>
                <a:spcPts val="0"/>
              </a:spcAft>
            </a:pPr>
            <a:r>
              <a:rPr lang="en-US" b="1" dirty="0">
                <a:latin typeface="Times New Roman" panose="02020603050405020304" pitchFamily="18" charset="0"/>
                <a:ea typeface="Times New Roman" panose="02020603050405020304" pitchFamily="18" charset="0"/>
              </a:rPr>
              <a:t>Protected Health Information (PHI</a:t>
            </a:r>
            <a:r>
              <a:rPr lang="en-US" b="1" dirty="0" smtClean="0">
                <a:latin typeface="Times New Roman" panose="02020603050405020304" pitchFamily="18" charset="0"/>
                <a:ea typeface="Times New Roman" panose="02020603050405020304" pitchFamily="18" charset="0"/>
              </a:rPr>
              <a:t>) is</a:t>
            </a:r>
          </a:p>
          <a:p>
            <a:pPr marL="228600" marR="0" indent="-228600">
              <a:spcBef>
                <a:spcPts val="0"/>
              </a:spcBef>
              <a:spcAft>
                <a:spcPts val="0"/>
              </a:spcAft>
            </a:pPr>
            <a:r>
              <a:rPr lang="en-US" dirty="0" smtClean="0">
                <a:latin typeface="Times New Roman" panose="02020603050405020304" pitchFamily="18" charset="0"/>
                <a:ea typeface="Times New Roman" panose="02020603050405020304" pitchFamily="18" charset="0"/>
              </a:rPr>
              <a:t>I</a:t>
            </a:r>
            <a:r>
              <a:rPr lang="en-US" u="sng" dirty="0" smtClean="0">
                <a:latin typeface="Times New Roman" panose="02020603050405020304" pitchFamily="18" charset="0"/>
                <a:ea typeface="Times New Roman" panose="02020603050405020304" pitchFamily="18" charset="0"/>
              </a:rPr>
              <a:t>ndividually </a:t>
            </a:r>
            <a:r>
              <a:rPr lang="en-US" u="sng" dirty="0">
                <a:latin typeface="Times New Roman" panose="02020603050405020304" pitchFamily="18" charset="0"/>
                <a:ea typeface="Times New Roman" panose="02020603050405020304" pitchFamily="18" charset="0"/>
              </a:rPr>
              <a:t>identifiable </a:t>
            </a:r>
            <a:r>
              <a:rPr lang="en-US" b="1" u="sng" dirty="0">
                <a:latin typeface="Times New Roman" panose="02020603050405020304" pitchFamily="18" charset="0"/>
                <a:ea typeface="Times New Roman" panose="02020603050405020304" pitchFamily="18" charset="0"/>
              </a:rPr>
              <a:t>health </a:t>
            </a:r>
            <a:r>
              <a:rPr lang="en-US" b="1" u="sng" dirty="0" smtClean="0">
                <a:latin typeface="Times New Roman" panose="02020603050405020304" pitchFamily="18" charset="0"/>
                <a:ea typeface="Times New Roman" panose="02020603050405020304" pitchFamily="18" charset="0"/>
              </a:rPr>
              <a:t> information</a:t>
            </a:r>
            <a:r>
              <a:rPr lang="en-US" dirty="0">
                <a:latin typeface="Times New Roman" panose="02020603050405020304" pitchFamily="18" charset="0"/>
                <a:ea typeface="Times New Roman" panose="02020603050405020304" pitchFamily="18" charset="0"/>
              </a:rPr>
              <a:t>, excluding individually identifiable health information in education records covered by the Family Educational Right and Privacy Act.  </a:t>
            </a:r>
            <a:endParaRPr lang="en-US" dirty="0" smtClean="0">
              <a:latin typeface="Times New Roman" panose="02020603050405020304" pitchFamily="18" charset="0"/>
              <a:ea typeface="Times New Roman" panose="02020603050405020304" pitchFamily="18" charset="0"/>
            </a:endParaRPr>
          </a:p>
          <a:p>
            <a:pPr marL="228600" marR="0" indent="-228600">
              <a:spcBef>
                <a:spcPts val="0"/>
              </a:spcBef>
              <a:spcAft>
                <a:spcPts val="0"/>
              </a:spcAft>
            </a:pPr>
            <a:endParaRPr lang="en-US" dirty="0">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
        <p:nvSpPr>
          <p:cNvPr id="5" name="Rectangle 4"/>
          <p:cNvSpPr/>
          <p:nvPr/>
        </p:nvSpPr>
        <p:spPr>
          <a:xfrm>
            <a:off x="4572000" y="1480445"/>
            <a:ext cx="4572000" cy="1200329"/>
          </a:xfrm>
          <a:prstGeom prst="rect">
            <a:avLst/>
          </a:prstGeom>
          <a:solidFill>
            <a:schemeClr val="accent1">
              <a:lumMod val="40000"/>
              <a:lumOff val="60000"/>
            </a:schemeClr>
          </a:solidFill>
          <a:ln>
            <a:solidFill>
              <a:schemeClr val="tx2"/>
            </a:solidFill>
          </a:ln>
        </p:spPr>
        <p:txBody>
          <a:bodyPr>
            <a:spAutoFit/>
          </a:bodyPr>
          <a:lstStyle/>
          <a:p>
            <a:pPr marL="228600" marR="0" indent="-228600">
              <a:spcBef>
                <a:spcPts val="0"/>
              </a:spcBef>
              <a:spcAft>
                <a:spcPts val="0"/>
              </a:spcAft>
            </a:pPr>
            <a:r>
              <a:rPr lang="en-US" dirty="0">
                <a:latin typeface="Times New Roman" panose="02020603050405020304" pitchFamily="18" charset="0"/>
                <a:ea typeface="Times New Roman" panose="02020603050405020304" pitchFamily="18" charset="0"/>
              </a:rPr>
              <a:t>Under HIPAA </a:t>
            </a:r>
            <a:r>
              <a:rPr lang="en-US" b="1" dirty="0">
                <a:latin typeface="Times New Roman" panose="02020603050405020304" pitchFamily="18" charset="0"/>
                <a:ea typeface="Times New Roman" panose="02020603050405020304" pitchFamily="18" charset="0"/>
              </a:rPr>
              <a:t>protected</a:t>
            </a: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health information</a:t>
            </a:r>
            <a:r>
              <a:rPr lang="en-US" dirty="0">
                <a:latin typeface="Times New Roman" panose="02020603050405020304" pitchFamily="18" charset="0"/>
                <a:ea typeface="Times New Roman" panose="02020603050405020304" pitchFamily="18" charset="0"/>
              </a:rPr>
              <a:t> is individually identifiable </a:t>
            </a:r>
            <a:r>
              <a:rPr lang="en-US" b="1" u="sng" dirty="0">
                <a:latin typeface="Times New Roman" panose="02020603050405020304" pitchFamily="18" charset="0"/>
                <a:ea typeface="Times New Roman" panose="02020603050405020304" pitchFamily="18" charset="0"/>
              </a:rPr>
              <a:t>if it is </a:t>
            </a:r>
            <a:r>
              <a:rPr lang="en-US" dirty="0">
                <a:latin typeface="Times New Roman" panose="02020603050405020304" pitchFamily="18" charset="0"/>
                <a:ea typeface="Times New Roman" panose="02020603050405020304" pitchFamily="18" charset="0"/>
              </a:rPr>
              <a:t>associated to any of the following HIPAA defined identifiers in in the table below.   </a:t>
            </a:r>
          </a:p>
        </p:txBody>
      </p:sp>
      <p:graphicFrame>
        <p:nvGraphicFramePr>
          <p:cNvPr id="8" name="Table 7"/>
          <p:cNvGraphicFramePr>
            <a:graphicFrameLocks noGrp="1"/>
          </p:cNvGraphicFramePr>
          <p:nvPr/>
        </p:nvGraphicFramePr>
        <p:xfrm>
          <a:off x="4682068" y="3082830"/>
          <a:ext cx="4351864" cy="1336769"/>
        </p:xfrm>
        <a:graphic>
          <a:graphicData uri="http://schemas.openxmlformats.org/drawingml/2006/table">
            <a:tbl>
              <a:tblPr firstRow="1" firstCol="1" lastRow="1" lastCol="1" bandRow="1" bandCol="1">
                <a:tableStyleId>{5C22544A-7EE6-4342-B048-85BDC9FD1C3A}</a:tableStyleId>
              </a:tblPr>
              <a:tblGrid>
                <a:gridCol w="694835">
                  <a:extLst>
                    <a:ext uri="{9D8B030D-6E8A-4147-A177-3AD203B41FA5}">
                      <a16:colId xmlns:a16="http://schemas.microsoft.com/office/drawing/2014/main" val="3103553211"/>
                    </a:ext>
                  </a:extLst>
                </a:gridCol>
                <a:gridCol w="2285643">
                  <a:extLst>
                    <a:ext uri="{9D8B030D-6E8A-4147-A177-3AD203B41FA5}">
                      <a16:colId xmlns:a16="http://schemas.microsoft.com/office/drawing/2014/main" val="170330866"/>
                    </a:ext>
                  </a:extLst>
                </a:gridCol>
                <a:gridCol w="1371386">
                  <a:extLst>
                    <a:ext uri="{9D8B030D-6E8A-4147-A177-3AD203B41FA5}">
                      <a16:colId xmlns:a16="http://schemas.microsoft.com/office/drawing/2014/main" val="3313424386"/>
                    </a:ext>
                  </a:extLst>
                </a:gridCol>
              </a:tblGrid>
              <a:tr h="381934">
                <a:tc>
                  <a:txBody>
                    <a:bodyPr/>
                    <a:lstStyle/>
                    <a:p>
                      <a:pPr marL="0" marR="0">
                        <a:spcBef>
                          <a:spcPts val="0"/>
                        </a:spcBef>
                        <a:spcAft>
                          <a:spcPts val="0"/>
                        </a:spcAft>
                      </a:pPr>
                      <a:r>
                        <a:rPr lang="en-US" sz="1000">
                          <a:effectLst/>
                        </a:rPr>
                        <a:t>Names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Unique identify #s, characteristics or codes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Geographic Subdivisions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4866260"/>
                  </a:ext>
                </a:extLst>
              </a:tr>
              <a:tr h="190967">
                <a:tc>
                  <a:txBody>
                    <a:bodyPr/>
                    <a:lstStyle/>
                    <a:p>
                      <a:pPr marL="0" marR="0">
                        <a:spcBef>
                          <a:spcPts val="0"/>
                        </a:spcBef>
                        <a:spcAft>
                          <a:spcPts val="0"/>
                        </a:spcAft>
                      </a:pPr>
                      <a:r>
                        <a:rPr lang="en-US" sz="1000">
                          <a:effectLst/>
                        </a:rPr>
                        <a:t>Phone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Serial #s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Health Plan Beneficiary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86058207"/>
                  </a:ext>
                </a:extLst>
              </a:tr>
              <a:tr h="190967">
                <a:tc>
                  <a:txBody>
                    <a:bodyPr/>
                    <a:lstStyle/>
                    <a:p>
                      <a:pPr marL="0" marR="0">
                        <a:spcBef>
                          <a:spcPts val="0"/>
                        </a:spcBef>
                        <a:spcAft>
                          <a:spcPts val="0"/>
                        </a:spcAft>
                      </a:pPr>
                      <a:r>
                        <a:rPr lang="en-US" sz="1000">
                          <a:effectLst/>
                        </a:rPr>
                        <a:t>Fax</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Account #s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Vehicle Identifiers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5222958"/>
                  </a:ext>
                </a:extLst>
              </a:tr>
              <a:tr h="190967">
                <a:tc>
                  <a:txBody>
                    <a:bodyPr/>
                    <a:lstStyle/>
                    <a:p>
                      <a:pPr marL="0" marR="0">
                        <a:spcBef>
                          <a:spcPts val="0"/>
                        </a:spcBef>
                        <a:spcAft>
                          <a:spcPts val="0"/>
                        </a:spcAft>
                      </a:pPr>
                      <a:r>
                        <a:rPr lang="en-US" sz="1000" dirty="0">
                          <a:effectLst/>
                        </a:rPr>
                        <a:t>E-mail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Social Security #s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Biometric Identifiers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89234678"/>
                  </a:ext>
                </a:extLst>
              </a:tr>
              <a:tr h="190967">
                <a:tc>
                  <a:txBody>
                    <a:bodyPr/>
                    <a:lstStyle/>
                    <a:p>
                      <a:pPr marL="0" marR="0">
                        <a:spcBef>
                          <a:spcPts val="0"/>
                        </a:spcBef>
                        <a:spcAft>
                          <a:spcPts val="0"/>
                        </a:spcAft>
                      </a:pPr>
                      <a:r>
                        <a:rPr lang="en-US" sz="1000">
                          <a:effectLst/>
                        </a:rPr>
                        <a:t>URL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License #s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Device Identifiers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2581955"/>
                  </a:ext>
                </a:extLst>
              </a:tr>
              <a:tr h="190967">
                <a:tc>
                  <a:txBody>
                    <a:bodyPr/>
                    <a:lstStyle/>
                    <a:p>
                      <a:pPr marL="0" marR="0">
                        <a:spcBef>
                          <a:spcPts val="0"/>
                        </a:spcBef>
                        <a:spcAft>
                          <a:spcPts val="0"/>
                        </a:spcAft>
                      </a:pPr>
                      <a:r>
                        <a:rPr lang="en-US" sz="1000">
                          <a:effectLst/>
                        </a:rPr>
                        <a:t>IP Address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Medical Record #s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Dates (except year)</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0150987"/>
                  </a:ext>
                </a:extLst>
              </a:tr>
            </a:tbl>
          </a:graphicData>
        </a:graphic>
      </p:graphicFrame>
      <p:sp>
        <p:nvSpPr>
          <p:cNvPr id="9" name="Text Placeholder 2"/>
          <p:cNvSpPr txBox="1">
            <a:spLocks/>
          </p:cNvSpPr>
          <p:nvPr/>
        </p:nvSpPr>
        <p:spPr>
          <a:xfrm>
            <a:off x="384136" y="622806"/>
            <a:ext cx="8891944" cy="4555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rgbClr val="100E42"/>
                </a:solidFill>
                <a:latin typeface="Arial"/>
                <a:ea typeface="+mn-ea"/>
                <a:cs typeface="Arial"/>
              </a:defRPr>
            </a:lvl1pPr>
            <a:lvl2pPr marL="742950" indent="-285750" algn="l" defTabSz="457200" rtl="0" eaLnBrk="1" latinLnBrk="0" hangingPunct="1">
              <a:spcBef>
                <a:spcPct val="20000"/>
              </a:spcBef>
              <a:buFont typeface="Lucida Grande"/>
              <a:buChar char="–"/>
              <a:defRPr sz="1800" kern="1200">
                <a:solidFill>
                  <a:srgbClr val="100E42"/>
                </a:solidFill>
                <a:latin typeface="Arial"/>
                <a:ea typeface="+mn-ea"/>
                <a:cs typeface="Arial"/>
              </a:defRPr>
            </a:lvl2pPr>
            <a:lvl3pPr marL="1143000" indent="-228600" algn="l" defTabSz="457200" rtl="0" eaLnBrk="1" latinLnBrk="0" hangingPunct="1">
              <a:spcBef>
                <a:spcPct val="20000"/>
              </a:spcBef>
              <a:buFont typeface="Lucida Grande"/>
              <a:buChar char="–"/>
              <a:defRPr sz="1800" kern="1200">
                <a:solidFill>
                  <a:srgbClr val="100E42"/>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rgbClr val="100E42"/>
                </a:solidFill>
                <a:latin typeface="Arial"/>
                <a:ea typeface="+mn-ea"/>
                <a:cs typeface="Arial"/>
              </a:defRPr>
            </a:lvl4pPr>
            <a:lvl5pPr marL="2057400" indent="-228600" algn="l" defTabSz="457200" rtl="0" eaLnBrk="1" latinLnBrk="0" hangingPunct="1">
              <a:spcBef>
                <a:spcPct val="20000"/>
              </a:spcBef>
              <a:buFont typeface="Lucida Grande"/>
              <a:buChar char="–"/>
              <a:defRPr sz="1800" kern="1200">
                <a:solidFill>
                  <a:srgbClr val="100E4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Font typeface="Arial"/>
              <a:buNone/>
            </a:pPr>
            <a:r>
              <a:rPr lang="en-US" b="1" dirty="0" smtClean="0"/>
              <a:t>Part III, B- </a:t>
            </a:r>
            <a:r>
              <a:rPr lang="en-US" dirty="0" smtClean="0"/>
              <a:t>Does the project involves the use of </a:t>
            </a:r>
            <a:r>
              <a:rPr lang="en-US" b="1" dirty="0" smtClean="0"/>
              <a:t>Protected Health Information.</a:t>
            </a:r>
            <a:endParaRPr lang="en-US" dirty="0" smtClean="0"/>
          </a:p>
          <a:p>
            <a:pPr marL="457200" lvl="1" indent="0">
              <a:buFont typeface="Lucida Grande"/>
              <a:buNone/>
            </a:pPr>
            <a:endParaRPr lang="en-US" sz="2000" b="1" dirty="0" smtClean="0"/>
          </a:p>
          <a:p>
            <a:pPr marL="0" indent="0">
              <a:buFont typeface="Arial"/>
              <a:buNone/>
            </a:pPr>
            <a:endParaRPr lang="en-US" dirty="0" smtClean="0"/>
          </a:p>
          <a:p>
            <a:endParaRPr lang="en-US" dirty="0"/>
          </a:p>
        </p:txBody>
      </p:sp>
    </p:spTree>
    <p:extLst>
      <p:ext uri="{BB962C8B-B14F-4D97-AF65-F5344CB8AC3E}">
        <p14:creationId xmlns:p14="http://schemas.microsoft.com/office/powerpoint/2010/main" val="3289970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83958"/>
            <a:ext cx="7501467" cy="491810"/>
          </a:xfrm>
        </p:spPr>
        <p:txBody>
          <a:bodyPr>
            <a:normAutofit/>
          </a:bodyPr>
          <a:lstStyle/>
          <a:p>
            <a:pPr marL="457200" lvl="1" indent="0" algn="ctr">
              <a:buNone/>
            </a:pPr>
            <a:r>
              <a:rPr lang="en-US" sz="2000" b="1" dirty="0" smtClean="0"/>
              <a:t>Part III- B - </a:t>
            </a:r>
            <a:r>
              <a:rPr lang="en-US" sz="2000" b="1" dirty="0" smtClean="0">
                <a:solidFill>
                  <a:srgbClr val="FF0000"/>
                </a:solidFill>
              </a:rPr>
              <a:t>HIPAA </a:t>
            </a:r>
            <a:r>
              <a:rPr lang="en-US" sz="2000" b="1" dirty="0" smtClean="0"/>
              <a:t> Compliance</a:t>
            </a:r>
            <a:endParaRPr lang="en-US" sz="2000" dirty="0" smtClean="0"/>
          </a:p>
          <a:p>
            <a:pPr marL="457200" lvl="1" indent="0" algn="ctr">
              <a:buNone/>
            </a:pPr>
            <a:endParaRPr lang="en-US" sz="2000" b="1" dirty="0" smtClean="0"/>
          </a:p>
          <a:p>
            <a:pPr marL="0" indent="0" algn="ctr">
              <a:buNone/>
            </a:pPr>
            <a:endParaRPr lang="en-US" dirty="0" smtClean="0"/>
          </a:p>
          <a:p>
            <a:pPr algn="ctr"/>
            <a:endParaRPr lang="en-US" dirty="0"/>
          </a:p>
        </p:txBody>
      </p:sp>
      <p:sp>
        <p:nvSpPr>
          <p:cNvPr id="12" name="TextBox 11"/>
          <p:cNvSpPr txBox="1"/>
          <p:nvPr/>
        </p:nvSpPr>
        <p:spPr>
          <a:xfrm>
            <a:off x="601134" y="1053757"/>
            <a:ext cx="3843866" cy="1477328"/>
          </a:xfrm>
          <a:prstGeom prst="rect">
            <a:avLst/>
          </a:prstGeom>
          <a:solidFill>
            <a:schemeClr val="tx2">
              <a:lumMod val="20000"/>
              <a:lumOff val="80000"/>
            </a:schemeClr>
          </a:solidFill>
          <a:ln>
            <a:solidFill>
              <a:srgbClr val="002868"/>
            </a:solidFill>
          </a:ln>
        </p:spPr>
        <p:txBody>
          <a:bodyPr wrap="square" rtlCol="0">
            <a:spAutoFit/>
          </a:bodyPr>
          <a:lstStyle/>
          <a:p>
            <a:pPr algn="ctr"/>
            <a:r>
              <a:rPr lang="en-US" dirty="0" smtClean="0"/>
              <a:t>Does the project involves the use of </a:t>
            </a:r>
            <a:r>
              <a:rPr lang="en-US" b="1" dirty="0" smtClean="0"/>
              <a:t>Protected Health Information</a:t>
            </a:r>
            <a:r>
              <a:rPr lang="en-US" dirty="0" smtClean="0"/>
              <a:t>?  ( e.g., one or more identifiers from the table below are associated with the individuals' health information)</a:t>
            </a:r>
            <a:endParaRPr lang="en-US" dirty="0"/>
          </a:p>
        </p:txBody>
      </p:sp>
      <p:graphicFrame>
        <p:nvGraphicFramePr>
          <p:cNvPr id="13" name="Table 12"/>
          <p:cNvGraphicFramePr>
            <a:graphicFrameLocks noGrp="1"/>
          </p:cNvGraphicFramePr>
          <p:nvPr/>
        </p:nvGraphicFramePr>
        <p:xfrm>
          <a:off x="5503332" y="3112464"/>
          <a:ext cx="3640667" cy="1899802"/>
        </p:xfrm>
        <a:graphic>
          <a:graphicData uri="http://schemas.openxmlformats.org/drawingml/2006/table">
            <a:tbl>
              <a:tblPr firstRow="1" firstCol="1" lastRow="1" lastCol="1" bandRow="1" bandCol="1">
                <a:tableStyleId>{5C22544A-7EE6-4342-B048-85BDC9FD1C3A}</a:tableStyleId>
              </a:tblPr>
              <a:tblGrid>
                <a:gridCol w="581283">
                  <a:extLst>
                    <a:ext uri="{9D8B030D-6E8A-4147-A177-3AD203B41FA5}">
                      <a16:colId xmlns:a16="http://schemas.microsoft.com/office/drawing/2014/main" val="3103553211"/>
                    </a:ext>
                  </a:extLst>
                </a:gridCol>
                <a:gridCol w="1912115">
                  <a:extLst>
                    <a:ext uri="{9D8B030D-6E8A-4147-A177-3AD203B41FA5}">
                      <a16:colId xmlns:a16="http://schemas.microsoft.com/office/drawing/2014/main" val="170330866"/>
                    </a:ext>
                  </a:extLst>
                </a:gridCol>
                <a:gridCol w="1147269">
                  <a:extLst>
                    <a:ext uri="{9D8B030D-6E8A-4147-A177-3AD203B41FA5}">
                      <a16:colId xmlns:a16="http://schemas.microsoft.com/office/drawing/2014/main" val="3313424386"/>
                    </a:ext>
                  </a:extLst>
                </a:gridCol>
              </a:tblGrid>
              <a:tr h="432350">
                <a:tc>
                  <a:txBody>
                    <a:bodyPr/>
                    <a:lstStyle/>
                    <a:p>
                      <a:pPr marL="0" marR="0">
                        <a:spcBef>
                          <a:spcPts val="0"/>
                        </a:spcBef>
                        <a:spcAft>
                          <a:spcPts val="0"/>
                        </a:spcAft>
                      </a:pPr>
                      <a:r>
                        <a:rPr lang="en-US" sz="1000">
                          <a:effectLst/>
                        </a:rPr>
                        <a:t>Names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Unique identify #s, characteristics or codes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Geographic Subdivisions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4866260"/>
                  </a:ext>
                </a:extLst>
              </a:tr>
              <a:tr h="345034">
                <a:tc>
                  <a:txBody>
                    <a:bodyPr/>
                    <a:lstStyle/>
                    <a:p>
                      <a:pPr marL="0" marR="0">
                        <a:spcBef>
                          <a:spcPts val="0"/>
                        </a:spcBef>
                        <a:spcAft>
                          <a:spcPts val="0"/>
                        </a:spcAft>
                      </a:pPr>
                      <a:r>
                        <a:rPr lang="en-US" sz="1000">
                          <a:effectLst/>
                        </a:rPr>
                        <a:t>Phone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Serial #s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Health Plan Beneficiary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86058207"/>
                  </a:ext>
                </a:extLst>
              </a:tr>
              <a:tr h="216175">
                <a:tc>
                  <a:txBody>
                    <a:bodyPr/>
                    <a:lstStyle/>
                    <a:p>
                      <a:pPr marL="0" marR="0">
                        <a:spcBef>
                          <a:spcPts val="0"/>
                        </a:spcBef>
                        <a:spcAft>
                          <a:spcPts val="0"/>
                        </a:spcAft>
                      </a:pPr>
                      <a:r>
                        <a:rPr lang="en-US" sz="1000">
                          <a:effectLst/>
                        </a:rPr>
                        <a:t>Fax</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Account #s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Vehicle Identifiers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5222958"/>
                  </a:ext>
                </a:extLst>
              </a:tr>
              <a:tr h="345034">
                <a:tc>
                  <a:txBody>
                    <a:bodyPr/>
                    <a:lstStyle/>
                    <a:p>
                      <a:pPr marL="0" marR="0">
                        <a:spcBef>
                          <a:spcPts val="0"/>
                        </a:spcBef>
                        <a:spcAft>
                          <a:spcPts val="0"/>
                        </a:spcAft>
                      </a:pPr>
                      <a:r>
                        <a:rPr lang="en-US" sz="1000" dirty="0">
                          <a:effectLst/>
                        </a:rPr>
                        <a:t>E-mail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Social Security #s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Biometric Identifiers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89234678"/>
                  </a:ext>
                </a:extLst>
              </a:tr>
              <a:tr h="216175">
                <a:tc>
                  <a:txBody>
                    <a:bodyPr/>
                    <a:lstStyle/>
                    <a:p>
                      <a:pPr marL="0" marR="0">
                        <a:spcBef>
                          <a:spcPts val="0"/>
                        </a:spcBef>
                        <a:spcAft>
                          <a:spcPts val="0"/>
                        </a:spcAft>
                      </a:pPr>
                      <a:r>
                        <a:rPr lang="en-US" sz="1000">
                          <a:effectLst/>
                        </a:rPr>
                        <a:t>URL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License #s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Device Identifiers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2581955"/>
                  </a:ext>
                </a:extLst>
              </a:tr>
              <a:tr h="345034">
                <a:tc>
                  <a:txBody>
                    <a:bodyPr/>
                    <a:lstStyle/>
                    <a:p>
                      <a:pPr marL="0" marR="0">
                        <a:spcBef>
                          <a:spcPts val="0"/>
                        </a:spcBef>
                        <a:spcAft>
                          <a:spcPts val="0"/>
                        </a:spcAft>
                      </a:pPr>
                      <a:r>
                        <a:rPr lang="en-US" sz="1000">
                          <a:effectLst/>
                        </a:rPr>
                        <a:t>IP Address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Medical Record #s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Dates (except year)</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0150987"/>
                  </a:ext>
                </a:extLst>
              </a:tr>
            </a:tbl>
          </a:graphicData>
        </a:graphic>
      </p:graphicFrame>
      <p:sp>
        <p:nvSpPr>
          <p:cNvPr id="16" name="TextBox 15"/>
          <p:cNvSpPr txBox="1"/>
          <p:nvPr/>
        </p:nvSpPr>
        <p:spPr>
          <a:xfrm>
            <a:off x="5689600" y="1206655"/>
            <a:ext cx="3454400" cy="1169551"/>
          </a:xfrm>
          <a:prstGeom prst="rect">
            <a:avLst/>
          </a:prstGeom>
          <a:solidFill>
            <a:schemeClr val="accent6">
              <a:lumMod val="20000"/>
              <a:lumOff val="80000"/>
            </a:schemeClr>
          </a:solidFill>
          <a:ln>
            <a:solidFill>
              <a:srgbClr val="002868"/>
            </a:solidFill>
          </a:ln>
        </p:spPr>
        <p:txBody>
          <a:bodyPr wrap="square" rtlCol="0">
            <a:spAutoFit/>
          </a:bodyPr>
          <a:lstStyle/>
          <a:p>
            <a:pPr marL="342900" indent="-342900">
              <a:buAutoNum type="arabicParenR"/>
            </a:pPr>
            <a:r>
              <a:rPr lang="en-US" sz="1400" b="1" dirty="0" smtClean="0"/>
              <a:t>place </a:t>
            </a:r>
            <a:r>
              <a:rPr lang="en-US" sz="1400" b="1" dirty="0"/>
              <a:t>an X after the identifier(s) noted in Table 1 that will be </a:t>
            </a:r>
            <a:r>
              <a:rPr lang="en-US" sz="1400" b="1" u="sng" dirty="0"/>
              <a:t>associated to the health information, </a:t>
            </a:r>
            <a:endParaRPr lang="en-US" sz="1400" b="1" u="sng" dirty="0" smtClean="0"/>
          </a:p>
          <a:p>
            <a:pPr marL="342900" indent="-342900">
              <a:buAutoNum type="arabicParenR"/>
            </a:pPr>
            <a:r>
              <a:rPr lang="en-US" sz="1400" b="1" dirty="0" smtClean="0"/>
              <a:t>submit the HSDF along with  request of a HIPAA </a:t>
            </a:r>
            <a:r>
              <a:rPr lang="en-US" sz="1400" b="1" dirty="0"/>
              <a:t>waiver </a:t>
            </a:r>
            <a:r>
              <a:rPr lang="en-US" sz="1400" b="1" dirty="0" smtClean="0"/>
              <a:t>to </a:t>
            </a:r>
            <a:r>
              <a:rPr lang="en-US" sz="1400" b="1" dirty="0"/>
              <a:t>the </a:t>
            </a:r>
            <a:r>
              <a:rPr lang="en-US" sz="1400" b="1" dirty="0" smtClean="0"/>
              <a:t>IRB.</a:t>
            </a:r>
            <a:endParaRPr lang="en-US" sz="1400" dirty="0"/>
          </a:p>
        </p:txBody>
      </p:sp>
      <p:cxnSp>
        <p:nvCxnSpPr>
          <p:cNvPr id="18" name="Straight Arrow Connector 17"/>
          <p:cNvCxnSpPr>
            <a:endCxn id="16" idx="1"/>
          </p:cNvCxnSpPr>
          <p:nvPr/>
        </p:nvCxnSpPr>
        <p:spPr>
          <a:xfrm>
            <a:off x="4445000" y="1791430"/>
            <a:ext cx="124460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25999" y="1452877"/>
            <a:ext cx="677333" cy="338554"/>
          </a:xfrm>
          <a:prstGeom prst="rect">
            <a:avLst/>
          </a:prstGeom>
          <a:noFill/>
        </p:spPr>
        <p:txBody>
          <a:bodyPr wrap="square" rtlCol="0">
            <a:spAutoFit/>
          </a:bodyPr>
          <a:lstStyle/>
          <a:p>
            <a:r>
              <a:rPr lang="en-US" sz="1600" b="1" dirty="0" smtClean="0">
                <a:solidFill>
                  <a:srgbClr val="00B050"/>
                </a:solidFill>
              </a:rPr>
              <a:t>Yes</a:t>
            </a:r>
            <a:endParaRPr lang="en-US" sz="1600" b="1" dirty="0">
              <a:solidFill>
                <a:srgbClr val="00B050"/>
              </a:solidFill>
            </a:endParaRPr>
          </a:p>
        </p:txBody>
      </p:sp>
      <p:sp>
        <p:nvSpPr>
          <p:cNvPr id="20" name="TextBox 19"/>
          <p:cNvSpPr txBox="1"/>
          <p:nvPr/>
        </p:nvSpPr>
        <p:spPr>
          <a:xfrm>
            <a:off x="1388533" y="3386667"/>
            <a:ext cx="2658534" cy="830997"/>
          </a:xfrm>
          <a:prstGeom prst="rect">
            <a:avLst/>
          </a:prstGeom>
          <a:solidFill>
            <a:schemeClr val="accent3">
              <a:lumMod val="60000"/>
              <a:lumOff val="40000"/>
            </a:schemeClr>
          </a:solidFill>
          <a:ln>
            <a:solidFill>
              <a:srgbClr val="002868"/>
            </a:solidFill>
          </a:ln>
        </p:spPr>
        <p:txBody>
          <a:bodyPr wrap="square" rtlCol="0">
            <a:spAutoFit/>
          </a:bodyPr>
          <a:lstStyle/>
          <a:p>
            <a:r>
              <a:rPr lang="en-US" sz="1600" b="1" dirty="0" smtClean="0"/>
              <a:t>IRB </a:t>
            </a:r>
            <a:r>
              <a:rPr lang="en-US" sz="1600" b="1" dirty="0"/>
              <a:t>review is not necessary, and </a:t>
            </a:r>
            <a:r>
              <a:rPr lang="en-US" sz="1600" b="1" dirty="0" smtClean="0"/>
              <a:t>PHI </a:t>
            </a:r>
            <a:r>
              <a:rPr lang="en-US" sz="1600" b="1" dirty="0"/>
              <a:t>is not used in the project/activity.  </a:t>
            </a:r>
            <a:endParaRPr lang="en-US" sz="1600" dirty="0"/>
          </a:p>
        </p:txBody>
      </p:sp>
      <p:cxnSp>
        <p:nvCxnSpPr>
          <p:cNvPr id="22" name="Straight Arrow Connector 21"/>
          <p:cNvCxnSpPr>
            <a:stCxn id="12" idx="2"/>
          </p:cNvCxnSpPr>
          <p:nvPr/>
        </p:nvCxnSpPr>
        <p:spPr>
          <a:xfrm>
            <a:off x="2523067" y="2531085"/>
            <a:ext cx="0" cy="855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108199" y="2743132"/>
            <a:ext cx="609601" cy="369332"/>
          </a:xfrm>
          <a:prstGeom prst="rect">
            <a:avLst/>
          </a:prstGeom>
          <a:noFill/>
        </p:spPr>
        <p:txBody>
          <a:bodyPr wrap="square" rtlCol="0">
            <a:spAutoFit/>
          </a:bodyPr>
          <a:lstStyle/>
          <a:p>
            <a:r>
              <a:rPr lang="en-US" b="1" dirty="0" smtClean="0">
                <a:solidFill>
                  <a:srgbClr val="FF0000"/>
                </a:solidFill>
              </a:rPr>
              <a:t>No</a:t>
            </a:r>
            <a:endParaRPr lang="en-US" b="1" dirty="0">
              <a:solidFill>
                <a:srgbClr val="FF0000"/>
              </a:solidFill>
            </a:endParaRPr>
          </a:p>
        </p:txBody>
      </p:sp>
    </p:spTree>
    <p:extLst>
      <p:ext uri="{BB962C8B-B14F-4D97-AF65-F5344CB8AC3E}">
        <p14:creationId xmlns:p14="http://schemas.microsoft.com/office/powerpoint/2010/main" val="191534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7843"/>
            <a:ext cx="8229600" cy="775758"/>
          </a:xfrm>
        </p:spPr>
        <p:txBody>
          <a:bodyPr>
            <a:noAutofit/>
          </a:bodyPr>
          <a:lstStyle/>
          <a:p>
            <a:r>
              <a:rPr lang="en-US" sz="2800" b="1" dirty="0">
                <a:solidFill>
                  <a:schemeClr val="tx1"/>
                </a:solidFill>
              </a:rPr>
              <a:t>Human Subjects Research </a:t>
            </a:r>
            <a:r>
              <a:rPr lang="en-US" sz="2800" b="1" dirty="0" smtClean="0">
                <a:solidFill>
                  <a:schemeClr val="tx1"/>
                </a:solidFill>
              </a:rPr>
              <a:t>Determination Form</a:t>
            </a:r>
            <a:r>
              <a:rPr lang="en-US" sz="2800" b="1" dirty="0">
                <a:solidFill>
                  <a:schemeClr val="tx1"/>
                </a:solidFill>
              </a:rPr>
              <a:t/>
            </a:r>
            <a:br>
              <a:rPr lang="en-US" sz="2800" b="1" dirty="0">
                <a:solidFill>
                  <a:schemeClr val="tx1"/>
                </a:solidFill>
              </a:rPr>
            </a:br>
            <a:r>
              <a:rPr lang="en-US" sz="2800" dirty="0"/>
              <a:t/>
            </a:r>
            <a:br>
              <a:rPr lang="en-US" sz="2800" dirty="0"/>
            </a:br>
            <a:endParaRPr lang="en-US" sz="2800" dirty="0"/>
          </a:p>
        </p:txBody>
      </p:sp>
      <p:sp>
        <p:nvSpPr>
          <p:cNvPr id="3" name="Text Placeholder 2"/>
          <p:cNvSpPr>
            <a:spLocks noGrp="1"/>
          </p:cNvSpPr>
          <p:nvPr>
            <p:ph type="body" idx="1"/>
          </p:nvPr>
        </p:nvSpPr>
        <p:spPr>
          <a:solidFill>
            <a:schemeClr val="tx2">
              <a:lumMod val="20000"/>
              <a:lumOff val="80000"/>
            </a:schemeClr>
          </a:solidFill>
          <a:ln>
            <a:solidFill>
              <a:schemeClr val="tx2">
                <a:lumMod val="60000"/>
                <a:lumOff val="40000"/>
              </a:schemeClr>
            </a:solidFill>
          </a:ln>
        </p:spPr>
        <p:txBody>
          <a:bodyPr/>
          <a:lstStyle/>
          <a:p>
            <a:pPr algn="ctr"/>
            <a:r>
              <a:rPr lang="en-US" dirty="0" smtClean="0"/>
              <a:t>COMMON RULE </a:t>
            </a:r>
            <a:endParaRPr lang="en-US" dirty="0"/>
          </a:p>
        </p:txBody>
      </p:sp>
      <p:sp>
        <p:nvSpPr>
          <p:cNvPr id="4" name="Content Placeholder 3"/>
          <p:cNvSpPr>
            <a:spLocks noGrp="1"/>
          </p:cNvSpPr>
          <p:nvPr>
            <p:ph sz="half" idx="2"/>
          </p:nvPr>
        </p:nvSpPr>
        <p:spPr>
          <a:ln w="19050">
            <a:solidFill>
              <a:schemeClr val="tx2">
                <a:lumMod val="60000"/>
                <a:lumOff val="40000"/>
              </a:schemeClr>
            </a:solidFill>
          </a:ln>
        </p:spPr>
        <p:txBody>
          <a:bodyPr>
            <a:normAutofit fontScale="92500"/>
          </a:bodyPr>
          <a:lstStyle/>
          <a:p>
            <a:r>
              <a:rPr lang="en-US" sz="1600" dirty="0">
                <a:latin typeface="Arial" panose="020B0604020202020204" pitchFamily="34" charset="0"/>
                <a:cs typeface="Arial" panose="020B0604020202020204" pitchFamily="34" charset="0"/>
              </a:rPr>
              <a:t>The </a:t>
            </a:r>
            <a:r>
              <a:rPr lang="en-US" sz="1600" u="sng" dirty="0">
                <a:latin typeface="Arial" panose="020B0604020202020204" pitchFamily="34" charset="0"/>
                <a:cs typeface="Arial" panose="020B0604020202020204" pitchFamily="34" charset="0"/>
                <a:hlinkClick r:id="rId3"/>
              </a:rPr>
              <a:t>Human Subject Research Determination Form</a:t>
            </a:r>
            <a:r>
              <a:rPr lang="en-US" sz="1600" dirty="0">
                <a:latin typeface="Arial" panose="020B0604020202020204" pitchFamily="34" charset="0"/>
                <a:cs typeface="Arial" panose="020B0604020202020204" pitchFamily="34" charset="0"/>
                <a:hlinkClick r:id="rId3"/>
              </a:rPr>
              <a:t>.doc</a:t>
            </a:r>
            <a:r>
              <a:rPr lang="en-US" sz="1600" dirty="0">
                <a:latin typeface="Arial" panose="020B0604020202020204" pitchFamily="34" charset="0"/>
                <a:cs typeface="Arial" panose="020B0604020202020204" pitchFamily="34" charset="0"/>
              </a:rPr>
              <a:t> is made available so that individuals can </a:t>
            </a:r>
            <a:r>
              <a:rPr lang="en-US" sz="1600" i="1" u="sng" dirty="0">
                <a:latin typeface="Arial" panose="020B0604020202020204" pitchFamily="34" charset="0"/>
                <a:cs typeface="Arial" panose="020B0604020202020204" pitchFamily="34" charset="0"/>
              </a:rPr>
              <a:t>self-determine</a:t>
            </a:r>
            <a:r>
              <a:rPr lang="en-US" sz="1600" dirty="0">
                <a:latin typeface="Arial" panose="020B0604020202020204" pitchFamily="34" charset="0"/>
                <a:cs typeface="Arial" panose="020B0604020202020204" pitchFamily="34" charset="0"/>
              </a:rPr>
              <a:t> whether IRB review is </a:t>
            </a:r>
            <a:r>
              <a:rPr lang="en-US" sz="1600" dirty="0" smtClean="0">
                <a:latin typeface="Arial" panose="020B0604020202020204" pitchFamily="34" charset="0"/>
                <a:cs typeface="Arial" panose="020B0604020202020204" pitchFamily="34" charset="0"/>
              </a:rPr>
              <a:t>necessary.</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form is to be used for an </a:t>
            </a:r>
            <a:r>
              <a:rPr lang="en-US" sz="1600" dirty="0">
                <a:latin typeface="Arial" panose="020B0604020202020204" pitchFamily="34" charset="0"/>
                <a:cs typeface="Arial" panose="020B0604020202020204" pitchFamily="34" charset="0"/>
              </a:rPr>
              <a:t>activity/project that </a:t>
            </a:r>
            <a:r>
              <a:rPr lang="en-US" sz="1600" b="1" dirty="0">
                <a:latin typeface="Arial" panose="020B0604020202020204" pitchFamily="34" charset="0"/>
                <a:cs typeface="Arial" panose="020B0604020202020204" pitchFamily="34" charset="0"/>
              </a:rPr>
              <a:t>does not</a:t>
            </a:r>
            <a:r>
              <a:rPr lang="en-US" sz="1600" dirty="0">
                <a:latin typeface="Arial" panose="020B0604020202020204" pitchFamily="34" charset="0"/>
                <a:cs typeface="Arial" panose="020B0604020202020204" pitchFamily="34" charset="0"/>
              </a:rPr>
              <a:t> </a:t>
            </a:r>
            <a:r>
              <a:rPr lang="en-US" sz="1600" i="1" u="sng" dirty="0">
                <a:latin typeface="Arial" panose="020B0604020202020204" pitchFamily="34" charset="0"/>
                <a:cs typeface="Arial" panose="020B0604020202020204" pitchFamily="34" charset="0"/>
              </a:rPr>
              <a:t>involve the use of a drug, device or biologic and that is not intended to be submitted to the FDA </a:t>
            </a:r>
            <a:r>
              <a:rPr lang="en-US" sz="1600" dirty="0">
                <a:latin typeface="Arial" panose="020B0604020202020204" pitchFamily="34" charset="0"/>
                <a:cs typeface="Arial" panose="020B0604020202020204" pitchFamily="34" charset="0"/>
              </a:rPr>
              <a:t>in support of a marketing application.  </a:t>
            </a:r>
          </a:p>
          <a:p>
            <a:endParaRPr lang="en-US" dirty="0"/>
          </a:p>
        </p:txBody>
      </p:sp>
      <p:sp>
        <p:nvSpPr>
          <p:cNvPr id="5" name="Text Placeholder 4"/>
          <p:cNvSpPr>
            <a:spLocks noGrp="1"/>
          </p:cNvSpPr>
          <p:nvPr>
            <p:ph type="body" sz="quarter" idx="3"/>
          </p:nvPr>
        </p:nvSpPr>
        <p:spPr>
          <a:solidFill>
            <a:schemeClr val="tx2">
              <a:lumMod val="20000"/>
              <a:lumOff val="80000"/>
            </a:schemeClr>
          </a:solidFill>
          <a:ln>
            <a:solidFill>
              <a:schemeClr val="tx2">
                <a:lumMod val="60000"/>
                <a:lumOff val="40000"/>
              </a:schemeClr>
            </a:solidFill>
          </a:ln>
        </p:spPr>
        <p:txBody>
          <a:bodyPr/>
          <a:lstStyle/>
          <a:p>
            <a:pPr algn="ctr"/>
            <a:r>
              <a:rPr lang="en-US" dirty="0" smtClean="0"/>
              <a:t>FDA Regulations </a:t>
            </a:r>
            <a:endParaRPr lang="en-US" dirty="0"/>
          </a:p>
        </p:txBody>
      </p:sp>
      <p:sp>
        <p:nvSpPr>
          <p:cNvPr id="6" name="Content Placeholder 5"/>
          <p:cNvSpPr>
            <a:spLocks noGrp="1"/>
          </p:cNvSpPr>
          <p:nvPr>
            <p:ph sz="quarter" idx="4"/>
          </p:nvPr>
        </p:nvSpPr>
        <p:spPr>
          <a:ln>
            <a:solidFill>
              <a:schemeClr val="tx2">
                <a:lumMod val="60000"/>
                <a:lumOff val="40000"/>
              </a:schemeClr>
            </a:solidFill>
          </a:ln>
        </p:spPr>
        <p:txBody>
          <a:bodyPr/>
          <a:lstStyle/>
          <a:p>
            <a:pPr marL="0" indent="0">
              <a:buNone/>
            </a:pPr>
            <a:r>
              <a:rPr lang="en-US" sz="1600" dirty="0">
                <a:latin typeface="Arial" panose="020B0604020202020204" pitchFamily="34" charset="0"/>
                <a:ea typeface="Times New Roman" panose="02020603050405020304" pitchFamily="18" charset="0"/>
                <a:cs typeface="Arial" panose="020B0604020202020204" pitchFamily="34" charset="0"/>
              </a:rPr>
              <a:t>If  an investigator would like to use a determination form for a project that </a:t>
            </a:r>
            <a:r>
              <a:rPr lang="en-US" sz="1600" b="1" u="sng" dirty="0">
                <a:latin typeface="Arial" panose="020B0604020202020204" pitchFamily="34" charset="0"/>
                <a:ea typeface="Times New Roman" panose="02020603050405020304" pitchFamily="18" charset="0"/>
                <a:cs typeface="Arial" panose="020B0604020202020204" pitchFamily="34" charset="0"/>
              </a:rPr>
              <a:t>does </a:t>
            </a:r>
            <a:r>
              <a:rPr lang="en-US" sz="1600" i="1" u="sng" dirty="0">
                <a:latin typeface="Arial" panose="020B0604020202020204" pitchFamily="34" charset="0"/>
                <a:ea typeface="Times New Roman" panose="02020603050405020304" pitchFamily="18" charset="0"/>
                <a:cs typeface="Arial" panose="020B0604020202020204" pitchFamily="34" charset="0"/>
              </a:rPr>
              <a:t>involve the use of a drug, device or biologic, contact the IRB </a:t>
            </a:r>
            <a:r>
              <a:rPr lang="en-US" sz="1600" i="1" u="sng" dirty="0" smtClean="0">
                <a:latin typeface="Arial" panose="020B0604020202020204" pitchFamily="34" charset="0"/>
                <a:ea typeface="Times New Roman" panose="02020603050405020304" pitchFamily="18" charset="0"/>
                <a:cs typeface="Arial" panose="020B0604020202020204" pitchFamily="34" charset="0"/>
              </a:rPr>
              <a:t> </a:t>
            </a:r>
            <a:r>
              <a:rPr lang="en-US" sz="1600" i="1" u="sng" dirty="0" smtClean="0">
                <a:latin typeface="Arial" panose="020B0604020202020204" pitchFamily="34" charset="0"/>
                <a:ea typeface="Times New Roman" panose="02020603050405020304" pitchFamily="18" charset="0"/>
                <a:cs typeface="Arial" panose="020B0604020202020204" pitchFamily="34" charset="0"/>
                <a:hlinkClick r:id="rId4"/>
              </a:rPr>
              <a:t>irb@uchc.edu</a:t>
            </a:r>
            <a:r>
              <a:rPr lang="en-US" sz="1600" i="1" u="sng" dirty="0" smtClean="0">
                <a:latin typeface="Arial" panose="020B0604020202020204" pitchFamily="34" charset="0"/>
                <a:ea typeface="Times New Roman" panose="02020603050405020304" pitchFamily="18" charset="0"/>
                <a:cs typeface="Arial" panose="020B0604020202020204" pitchFamily="34" charset="0"/>
              </a:rPr>
              <a:t> to </a:t>
            </a:r>
            <a:r>
              <a:rPr lang="en-US" sz="1600" i="1" u="sng" dirty="0">
                <a:latin typeface="Arial" panose="020B0604020202020204" pitchFamily="34" charset="0"/>
                <a:ea typeface="Times New Roman" panose="02020603050405020304" pitchFamily="18" charset="0"/>
                <a:cs typeface="Arial" panose="020B0604020202020204" pitchFamily="34" charset="0"/>
              </a:rPr>
              <a:t>obtain another version of the HSDF that also incorporates FDA definitions. </a:t>
            </a:r>
          </a:p>
          <a:p>
            <a:endParaRPr lang="en-US" dirty="0"/>
          </a:p>
        </p:txBody>
      </p:sp>
      <p:sp>
        <p:nvSpPr>
          <p:cNvPr id="7" name="Title 1"/>
          <p:cNvSpPr txBox="1">
            <a:spLocks/>
          </p:cNvSpPr>
          <p:nvPr/>
        </p:nvSpPr>
        <p:spPr>
          <a:xfrm>
            <a:off x="530225" y="574676"/>
            <a:ext cx="8229600" cy="775758"/>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600" kern="1200">
                <a:solidFill>
                  <a:srgbClr val="100E42"/>
                </a:solidFill>
                <a:latin typeface="Arial"/>
                <a:ea typeface="+mj-ea"/>
                <a:cs typeface="Arial"/>
              </a:defRPr>
            </a:lvl1pPr>
          </a:lstStyle>
          <a:p>
            <a:r>
              <a:rPr lang="en-US" sz="1600" dirty="0" smtClean="0">
                <a:latin typeface="Arial" panose="020B0604020202020204" pitchFamily="34" charset="0"/>
                <a:cs typeface="Arial" panose="020B0604020202020204" pitchFamily="34" charset="0"/>
              </a:rPr>
              <a:t>Prior to submitting an application for IRB review you should have determined that your project is a research project involving human subjects.</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endParaRPr lang="en-US" sz="1800" dirty="0"/>
          </a:p>
        </p:txBody>
      </p:sp>
    </p:spTree>
    <p:extLst>
      <p:ext uri="{BB962C8B-B14F-4D97-AF65-F5344CB8AC3E}">
        <p14:creationId xmlns:p14="http://schemas.microsoft.com/office/powerpoint/2010/main" val="396634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47432" y="1222704"/>
            <a:ext cx="3371448" cy="2099616"/>
          </a:xfrm>
          <a:solidFill>
            <a:schemeClr val="accent3">
              <a:lumMod val="40000"/>
              <a:lumOff val="60000"/>
            </a:schemeClr>
          </a:solidFill>
          <a:ln>
            <a:solidFill>
              <a:schemeClr val="tx2"/>
            </a:solidFill>
          </a:ln>
        </p:spPr>
        <p:txBody>
          <a:bodyPr>
            <a:normAutofit/>
          </a:bodyPr>
          <a:lstStyle/>
          <a:p>
            <a:pPr marL="0" indent="0">
              <a:buNone/>
            </a:pPr>
            <a:r>
              <a:rPr lang="en-US" b="1" u="sng" dirty="0" smtClean="0"/>
              <a:t>Part III-B</a:t>
            </a:r>
          </a:p>
          <a:p>
            <a:pPr marL="0" indent="0">
              <a:buNone/>
            </a:pPr>
            <a:r>
              <a:rPr lang="en-US" sz="1600" dirty="0" smtClean="0"/>
              <a:t>IRB </a:t>
            </a:r>
            <a:r>
              <a:rPr lang="en-US" sz="1600" dirty="0"/>
              <a:t>review </a:t>
            </a:r>
            <a:r>
              <a:rPr lang="en-US" sz="1600" u="sng" dirty="0"/>
              <a:t>is not necess</a:t>
            </a:r>
            <a:r>
              <a:rPr lang="en-US" sz="1600" dirty="0"/>
              <a:t>ary </a:t>
            </a:r>
            <a:r>
              <a:rPr lang="en-US" sz="1600" dirty="0" smtClean="0"/>
              <a:t>if the project does not involves protected health information (e.g., the health information is not associated to any of the HIPAA identifiers).</a:t>
            </a:r>
            <a:endParaRPr lang="en-US" sz="1600" u="sng" dirty="0"/>
          </a:p>
        </p:txBody>
      </p:sp>
      <p:pic>
        <p:nvPicPr>
          <p:cNvPr id="5" name="Picture 4"/>
          <p:cNvPicPr>
            <a:picLocks noChangeAspect="1"/>
          </p:cNvPicPr>
          <p:nvPr/>
        </p:nvPicPr>
        <p:blipFill>
          <a:blip r:embed="rId3"/>
          <a:stretch>
            <a:fillRect/>
          </a:stretch>
        </p:blipFill>
        <p:spPr>
          <a:xfrm>
            <a:off x="111761" y="0"/>
            <a:ext cx="4421822" cy="5015925"/>
          </a:xfrm>
          <a:prstGeom prst="rect">
            <a:avLst/>
          </a:prstGeom>
        </p:spPr>
      </p:pic>
      <p:cxnSp>
        <p:nvCxnSpPr>
          <p:cNvPr id="7" name="Elbow Connector 6"/>
          <p:cNvCxnSpPr>
            <a:stCxn id="3" idx="2"/>
          </p:cNvCxnSpPr>
          <p:nvPr/>
        </p:nvCxnSpPr>
        <p:spPr>
          <a:xfrm rot="5400000">
            <a:off x="3718978" y="1381342"/>
            <a:ext cx="1473200" cy="5355156"/>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469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Human Subjects Research Determination</a:t>
            </a:r>
            <a:endParaRPr lang="en-US" dirty="0"/>
          </a:p>
        </p:txBody>
      </p:sp>
      <p:sp>
        <p:nvSpPr>
          <p:cNvPr id="3" name="Text Placeholder 2"/>
          <p:cNvSpPr>
            <a:spLocks noGrp="1"/>
          </p:cNvSpPr>
          <p:nvPr>
            <p:ph type="body" sz="quarter" idx="10"/>
          </p:nvPr>
        </p:nvSpPr>
        <p:spPr>
          <a:xfrm>
            <a:off x="1070606" y="1052652"/>
            <a:ext cx="7002787" cy="3172107"/>
          </a:xfrm>
        </p:spPr>
        <p:txBody>
          <a:bodyPr/>
          <a:lstStyle/>
          <a:p>
            <a:pPr marL="457200" lvl="1" indent="0">
              <a:buNone/>
            </a:pPr>
            <a:endParaRPr lang="en-US" sz="2000" b="1" dirty="0" smtClean="0"/>
          </a:p>
          <a:p>
            <a:pPr marL="457200" lvl="1" indent="0">
              <a:buNone/>
            </a:pPr>
            <a:endParaRPr lang="en-US" sz="2000" b="1" dirty="0" smtClean="0"/>
          </a:p>
          <a:p>
            <a:pPr marL="457200" lvl="1" indent="0">
              <a:buNone/>
            </a:pPr>
            <a:r>
              <a:rPr lang="en-US" sz="2000" b="1" u="sng" dirty="0" smtClean="0">
                <a:solidFill>
                  <a:srgbClr val="0070C0"/>
                </a:solidFill>
              </a:rPr>
              <a:t>Part IV </a:t>
            </a:r>
            <a:r>
              <a:rPr lang="en-US" sz="2000" b="1" dirty="0" smtClean="0"/>
              <a:t>- Additional Details to Provide to The IRB</a:t>
            </a:r>
            <a:endParaRPr lang="en-US" sz="2000" dirty="0" smtClean="0"/>
          </a:p>
          <a:p>
            <a:pPr marL="0" indent="0">
              <a:buNone/>
            </a:pPr>
            <a:endParaRPr lang="en-US" dirty="0"/>
          </a:p>
          <a:p>
            <a:endParaRPr lang="en-US" dirty="0"/>
          </a:p>
        </p:txBody>
      </p:sp>
    </p:spTree>
    <p:extLst>
      <p:ext uri="{BB962C8B-B14F-4D97-AF65-F5344CB8AC3E}">
        <p14:creationId xmlns:p14="http://schemas.microsoft.com/office/powerpoint/2010/main" val="1432108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292" y="157450"/>
            <a:ext cx="6172200" cy="642143"/>
          </a:xfrm>
        </p:spPr>
        <p:txBody>
          <a:bodyPr>
            <a:noAutofit/>
          </a:bodyPr>
          <a:lstStyle/>
          <a:p>
            <a:r>
              <a:rPr lang="en-US" sz="2400" b="1" dirty="0">
                <a:solidFill>
                  <a:schemeClr val="tx1"/>
                </a:solidFill>
              </a:rPr>
              <a:t>Human Subjects Research Determination</a:t>
            </a:r>
            <a:br>
              <a:rPr lang="en-US" sz="2400" b="1" dirty="0">
                <a:solidFill>
                  <a:schemeClr val="tx1"/>
                </a:solidFill>
              </a:rPr>
            </a:br>
            <a:endParaRPr lang="en-US" sz="2400" dirty="0"/>
          </a:p>
        </p:txBody>
      </p:sp>
      <p:sp>
        <p:nvSpPr>
          <p:cNvPr id="4" name="Content Placeholder 3"/>
          <p:cNvSpPr>
            <a:spLocks noGrp="1"/>
          </p:cNvSpPr>
          <p:nvPr>
            <p:ph idx="1"/>
          </p:nvPr>
        </p:nvSpPr>
        <p:spPr>
          <a:xfrm>
            <a:off x="4791067" y="743513"/>
            <a:ext cx="3900669" cy="4279900"/>
          </a:xfrm>
        </p:spPr>
        <p:txBody>
          <a:bodyPr>
            <a:normAutofit/>
          </a:bodyPr>
          <a:lstStyle/>
          <a:p>
            <a:pPr marL="0" indent="0">
              <a:buNone/>
            </a:pPr>
            <a:r>
              <a:rPr lang="en-US" sz="1100" dirty="0"/>
              <a:t>IV.3.	</a:t>
            </a:r>
            <a:r>
              <a:rPr lang="en-US" sz="1100" dirty="0" smtClean="0"/>
              <a:t>In this section provide </a:t>
            </a:r>
            <a:r>
              <a:rPr lang="en-US" sz="1100" dirty="0"/>
              <a:t>a brief yet detailed summary of the project.  </a:t>
            </a:r>
            <a:endParaRPr lang="en-US" sz="1100" dirty="0" smtClean="0"/>
          </a:p>
          <a:p>
            <a:pPr marL="0" indent="0">
              <a:buNone/>
            </a:pPr>
            <a:r>
              <a:rPr lang="en-US" sz="1100" dirty="0" smtClean="0"/>
              <a:t>This </a:t>
            </a:r>
            <a:r>
              <a:rPr lang="en-US" sz="1100" dirty="0"/>
              <a:t>summary should be focused on the activity that will occur </a:t>
            </a:r>
            <a:r>
              <a:rPr lang="en-US" sz="1100" i="1" u="sng" dirty="0"/>
              <a:t>at UConn Health and/or by UConn Health personnel.  </a:t>
            </a:r>
            <a:endParaRPr lang="en-US" sz="1100" i="1" u="sng" dirty="0" smtClean="0"/>
          </a:p>
          <a:p>
            <a:pPr marL="0" indent="0">
              <a:buNone/>
            </a:pPr>
            <a:r>
              <a:rPr lang="en-US" sz="1100" b="1" dirty="0" smtClean="0"/>
              <a:t>Include </a:t>
            </a:r>
            <a:r>
              <a:rPr lang="en-US" sz="1100" b="1" dirty="0"/>
              <a:t>the</a:t>
            </a:r>
            <a:r>
              <a:rPr lang="en-US" sz="1100" dirty="0"/>
              <a:t> </a:t>
            </a:r>
            <a:r>
              <a:rPr lang="en-US" sz="1100" b="1" dirty="0"/>
              <a:t>intended </a:t>
            </a:r>
            <a:r>
              <a:rPr lang="en-US" sz="1100" b="1" dirty="0" smtClean="0"/>
              <a:t>purpose of the project </a:t>
            </a:r>
            <a:r>
              <a:rPr lang="en-US" sz="1100" dirty="0" smtClean="0"/>
              <a:t>, </a:t>
            </a:r>
            <a:r>
              <a:rPr lang="en-US" sz="1100" b="1" dirty="0"/>
              <a:t>how the project will be implemented and if applicable how it will be evaluated</a:t>
            </a:r>
            <a:r>
              <a:rPr lang="en-US" sz="1100" dirty="0"/>
              <a:t>. </a:t>
            </a:r>
          </a:p>
          <a:p>
            <a:pPr marL="0" indent="0">
              <a:buNone/>
            </a:pPr>
            <a:endParaRPr lang="en-US" dirty="0" smtClean="0"/>
          </a:p>
          <a:p>
            <a:pPr marL="0" indent="0">
              <a:buNone/>
            </a:pPr>
            <a:r>
              <a:rPr lang="en-US" sz="1100" dirty="0" smtClean="0"/>
              <a:t>IV.4</a:t>
            </a:r>
            <a:r>
              <a:rPr lang="en-US" sz="1100" dirty="0"/>
              <a:t>.	Provide a detailed description of all human </a:t>
            </a:r>
            <a:r>
              <a:rPr lang="en-US" sz="1100" b="1" i="1" u="sng" dirty="0"/>
              <a:t>specimens and/or data </a:t>
            </a:r>
            <a:r>
              <a:rPr lang="en-US" sz="1100" dirty="0"/>
              <a:t>to be used in the project including the expected sample size and the source of such information.  </a:t>
            </a:r>
            <a:r>
              <a:rPr lang="en-US" sz="1100" dirty="0" smtClean="0"/>
              <a:t>  The IRB needs to know all the </a:t>
            </a:r>
            <a:r>
              <a:rPr lang="en-US" sz="1100" i="1" u="sng" dirty="0" smtClean="0"/>
              <a:t>sources of the data</a:t>
            </a:r>
            <a:r>
              <a:rPr lang="en-US" sz="1100" dirty="0" smtClean="0"/>
              <a:t> and /or specimens you will obtain. </a:t>
            </a:r>
            <a:endParaRPr lang="en-US" sz="1100" dirty="0"/>
          </a:p>
        </p:txBody>
      </p:sp>
      <p:pic>
        <p:nvPicPr>
          <p:cNvPr id="5" name="Picture 4"/>
          <p:cNvPicPr>
            <a:picLocks noChangeAspect="1"/>
          </p:cNvPicPr>
          <p:nvPr/>
        </p:nvPicPr>
        <p:blipFill>
          <a:blip r:embed="rId3"/>
          <a:stretch>
            <a:fillRect/>
          </a:stretch>
        </p:blipFill>
        <p:spPr>
          <a:xfrm>
            <a:off x="632320" y="743512"/>
            <a:ext cx="3438375" cy="4166417"/>
          </a:xfrm>
          <a:prstGeom prst="rect">
            <a:avLst/>
          </a:prstGeom>
          <a:ln>
            <a:solidFill>
              <a:schemeClr val="tx1"/>
            </a:solidFill>
          </a:ln>
        </p:spPr>
      </p:pic>
    </p:spTree>
    <p:extLst>
      <p:ext uri="{BB962C8B-B14F-4D97-AF65-F5344CB8AC3E}">
        <p14:creationId xmlns:p14="http://schemas.microsoft.com/office/powerpoint/2010/main" val="164728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a:t>- </a:t>
            </a:r>
            <a:r>
              <a:rPr lang="en-US" dirty="0" smtClean="0"/>
              <a:t>Resources </a:t>
            </a:r>
            <a:endParaRPr lang="en-US" dirty="0"/>
          </a:p>
        </p:txBody>
      </p:sp>
      <p:sp>
        <p:nvSpPr>
          <p:cNvPr id="3" name="Text Placeholder 2"/>
          <p:cNvSpPr>
            <a:spLocks noGrp="1"/>
          </p:cNvSpPr>
          <p:nvPr>
            <p:ph type="body" sz="quarter" idx="10"/>
          </p:nvPr>
        </p:nvSpPr>
        <p:spPr>
          <a:xfrm>
            <a:off x="457200" y="1257300"/>
            <a:ext cx="4184248" cy="2971800"/>
          </a:xfrm>
        </p:spPr>
        <p:txBody>
          <a:bodyPr/>
          <a:lstStyle/>
          <a:p>
            <a:r>
              <a:rPr lang="en-US" u="sng" dirty="0">
                <a:hlinkClick r:id="rId3"/>
              </a:rPr>
              <a:t>Human Subject Research Determination Form</a:t>
            </a:r>
            <a:r>
              <a:rPr lang="en-US" dirty="0">
                <a:hlinkClick r:id="rId3"/>
              </a:rPr>
              <a:t>.doc</a:t>
            </a:r>
            <a:r>
              <a:rPr lang="en-US" dirty="0"/>
              <a:t> </a:t>
            </a:r>
            <a:endParaRPr lang="en-US" dirty="0" smtClean="0"/>
          </a:p>
          <a:p>
            <a:endParaRPr lang="en-US" dirty="0"/>
          </a:p>
          <a:p>
            <a:r>
              <a:rPr lang="en-US" u="sng" dirty="0">
                <a:hlinkClick r:id="rId4"/>
              </a:rPr>
              <a:t>Frequently Asked Questions</a:t>
            </a:r>
            <a:r>
              <a:rPr lang="en-US" dirty="0"/>
              <a:t> regarding Quality Improvement activities</a:t>
            </a:r>
            <a:endParaRPr lang="en-US" dirty="0" smtClean="0"/>
          </a:p>
          <a:p>
            <a:endParaRPr lang="en-US" dirty="0"/>
          </a:p>
          <a:p>
            <a:r>
              <a:rPr lang="en-US" b="1" u="sng" dirty="0">
                <a:hlinkClick r:id="rId5"/>
              </a:rPr>
              <a:t>2011-009.2</a:t>
            </a:r>
            <a:r>
              <a:rPr lang="en-US" b="1" dirty="0">
                <a:hlinkClick r:id="rId5"/>
              </a:rPr>
              <a:t>.pdf</a:t>
            </a:r>
            <a:r>
              <a:rPr lang="en-US" b="1" dirty="0"/>
              <a:t> – Institutional Review Board – Exemptions</a:t>
            </a:r>
            <a:endParaRPr lang="en-US" dirty="0"/>
          </a:p>
        </p:txBody>
      </p:sp>
    </p:spTree>
    <p:extLst>
      <p:ext uri="{BB962C8B-B14F-4D97-AF65-F5344CB8AC3E}">
        <p14:creationId xmlns:p14="http://schemas.microsoft.com/office/powerpoint/2010/main" val="3744371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Human Subjects Research </a:t>
            </a:r>
            <a:r>
              <a:rPr lang="en-US" b="1" dirty="0" smtClean="0">
                <a:solidFill>
                  <a:schemeClr val="tx1"/>
                </a:solidFill>
              </a:rPr>
              <a:t>Determination Form Parts </a:t>
            </a:r>
            <a:endParaRPr lang="en-US" dirty="0"/>
          </a:p>
        </p:txBody>
      </p:sp>
      <p:sp>
        <p:nvSpPr>
          <p:cNvPr id="3" name="Text Placeholder 2"/>
          <p:cNvSpPr>
            <a:spLocks noGrp="1"/>
          </p:cNvSpPr>
          <p:nvPr>
            <p:ph type="body" sz="quarter" idx="10"/>
          </p:nvPr>
        </p:nvSpPr>
        <p:spPr>
          <a:xfrm>
            <a:off x="636903" y="1391319"/>
            <a:ext cx="7870194" cy="3172107"/>
          </a:xfrm>
        </p:spPr>
        <p:txBody>
          <a:bodyPr>
            <a:normAutofit lnSpcReduction="10000"/>
          </a:bodyPr>
          <a:lstStyle/>
          <a:p>
            <a:pPr marL="457200" lvl="1" indent="0">
              <a:buNone/>
            </a:pPr>
            <a:r>
              <a:rPr lang="en-US" sz="2000" b="1" u="sng" dirty="0" smtClean="0">
                <a:solidFill>
                  <a:srgbClr val="0070C0"/>
                </a:solidFill>
              </a:rPr>
              <a:t>Common Rule:</a:t>
            </a:r>
          </a:p>
          <a:p>
            <a:pPr marL="457200" lvl="1" indent="0">
              <a:buNone/>
            </a:pPr>
            <a:r>
              <a:rPr lang="en-US" sz="2000" b="1" dirty="0"/>
              <a:t>	</a:t>
            </a:r>
            <a:r>
              <a:rPr lang="en-US" sz="2000" b="1" dirty="0" smtClean="0"/>
              <a:t>	Part I - </a:t>
            </a:r>
            <a:r>
              <a:rPr lang="en-US" sz="2000" b="1" dirty="0" smtClean="0">
                <a:solidFill>
                  <a:srgbClr val="FF0000"/>
                </a:solidFill>
              </a:rPr>
              <a:t>Research</a:t>
            </a:r>
            <a:r>
              <a:rPr lang="en-US" sz="2000" b="1" dirty="0" smtClean="0"/>
              <a:t>  Determination  </a:t>
            </a:r>
            <a:endParaRPr lang="en-US" sz="2000" dirty="0" smtClean="0"/>
          </a:p>
          <a:p>
            <a:pPr marL="457200" lvl="1" indent="0">
              <a:buNone/>
            </a:pPr>
            <a:r>
              <a:rPr lang="en-US" sz="2000" b="1" dirty="0" smtClean="0"/>
              <a:t>		Part II - </a:t>
            </a:r>
            <a:r>
              <a:rPr lang="en-US" sz="2000" b="1" dirty="0" smtClean="0">
                <a:solidFill>
                  <a:srgbClr val="FF0000"/>
                </a:solidFill>
              </a:rPr>
              <a:t>Human  Subject  </a:t>
            </a:r>
            <a:r>
              <a:rPr lang="en-US" sz="2000" b="1" dirty="0" smtClean="0"/>
              <a:t>Determination </a:t>
            </a:r>
            <a:endParaRPr lang="en-US" sz="2000" dirty="0" smtClean="0"/>
          </a:p>
          <a:p>
            <a:pPr marL="457200" lvl="1" indent="0">
              <a:buNone/>
            </a:pPr>
            <a:endParaRPr lang="en-US" sz="2000" b="1" dirty="0" smtClean="0"/>
          </a:p>
          <a:p>
            <a:pPr marL="457200" lvl="1" indent="0">
              <a:buNone/>
            </a:pPr>
            <a:r>
              <a:rPr lang="en-US" sz="2000" b="1" u="sng" dirty="0" smtClean="0">
                <a:solidFill>
                  <a:srgbClr val="0070C0"/>
                </a:solidFill>
              </a:rPr>
              <a:t>HIPAA Rule:</a:t>
            </a:r>
          </a:p>
          <a:p>
            <a:pPr marL="457200" lvl="1" indent="0">
              <a:buNone/>
            </a:pPr>
            <a:r>
              <a:rPr lang="en-US" sz="2000" b="1" dirty="0"/>
              <a:t>	</a:t>
            </a:r>
            <a:r>
              <a:rPr lang="en-US" sz="2000" b="1" dirty="0" smtClean="0"/>
              <a:t>	Part III - </a:t>
            </a:r>
            <a:r>
              <a:rPr lang="en-US" sz="2000" b="1" dirty="0" smtClean="0">
                <a:solidFill>
                  <a:srgbClr val="FF0000"/>
                </a:solidFill>
              </a:rPr>
              <a:t>HIPAA </a:t>
            </a:r>
            <a:r>
              <a:rPr lang="en-US" sz="2000" b="1" dirty="0" smtClean="0"/>
              <a:t> Compliance</a:t>
            </a:r>
            <a:endParaRPr lang="en-US" sz="2000" dirty="0" smtClean="0"/>
          </a:p>
          <a:p>
            <a:pPr marL="457200" lvl="1" indent="0">
              <a:buNone/>
            </a:pPr>
            <a:endParaRPr lang="en-US" sz="2000" b="1" dirty="0" smtClean="0"/>
          </a:p>
          <a:p>
            <a:pPr marL="457200" lvl="1" indent="0">
              <a:buNone/>
            </a:pPr>
            <a:r>
              <a:rPr lang="en-US" sz="2000" b="1" u="sng" dirty="0" smtClean="0">
                <a:solidFill>
                  <a:srgbClr val="0070C0"/>
                </a:solidFill>
              </a:rPr>
              <a:t>Additional Details to Provide to the IRB: </a:t>
            </a:r>
          </a:p>
          <a:p>
            <a:pPr marL="1371600" lvl="3" indent="0">
              <a:buNone/>
            </a:pPr>
            <a:r>
              <a:rPr lang="en-US" sz="2000" b="1" u="sng" dirty="0" smtClean="0"/>
              <a:t>Part </a:t>
            </a:r>
            <a:r>
              <a:rPr lang="en-US" sz="2000" b="1" u="sng" dirty="0"/>
              <a:t>IV </a:t>
            </a:r>
            <a:r>
              <a:rPr lang="en-US" sz="2000" b="1" dirty="0" smtClean="0"/>
              <a:t>– Summary and description of the project</a:t>
            </a:r>
          </a:p>
          <a:p>
            <a:pPr marL="457200" lvl="1" indent="0">
              <a:buNone/>
            </a:pPr>
            <a:endParaRPr lang="en-US" sz="2000" b="1" dirty="0"/>
          </a:p>
          <a:p>
            <a:pPr marL="457200" lvl="1" indent="0">
              <a:buNone/>
            </a:pPr>
            <a:endParaRPr lang="en-US" sz="2000" dirty="0" smtClean="0"/>
          </a:p>
          <a:p>
            <a:pPr marL="0" indent="0">
              <a:buNone/>
            </a:pPr>
            <a:endParaRPr lang="en-US" dirty="0"/>
          </a:p>
          <a:p>
            <a:endParaRPr lang="en-US" dirty="0"/>
          </a:p>
        </p:txBody>
      </p:sp>
    </p:spTree>
    <p:extLst>
      <p:ext uri="{BB962C8B-B14F-4D97-AF65-F5344CB8AC3E}">
        <p14:creationId xmlns:p14="http://schemas.microsoft.com/office/powerpoint/2010/main" val="70943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58" y="121860"/>
            <a:ext cx="7020052" cy="642143"/>
          </a:xfrm>
        </p:spPr>
        <p:txBody>
          <a:bodyPr>
            <a:noAutofit/>
          </a:bodyPr>
          <a:lstStyle/>
          <a:p>
            <a:r>
              <a:rPr lang="en-US" sz="2400" b="1" dirty="0">
                <a:solidFill>
                  <a:schemeClr val="tx1"/>
                </a:solidFill>
              </a:rPr>
              <a:t>Human Subjects Research </a:t>
            </a:r>
            <a:r>
              <a:rPr lang="en-US" sz="2400" b="1" dirty="0" smtClean="0">
                <a:solidFill>
                  <a:schemeClr val="tx1"/>
                </a:solidFill>
              </a:rPr>
              <a:t>Determination Form </a:t>
            </a:r>
            <a:r>
              <a:rPr lang="en-US" sz="2400" b="1" dirty="0">
                <a:solidFill>
                  <a:schemeClr val="tx1"/>
                </a:solidFill>
              </a:rPr>
              <a:t/>
            </a:r>
            <a:br>
              <a:rPr lang="en-US" sz="2400" b="1" dirty="0">
                <a:solidFill>
                  <a:schemeClr val="tx1"/>
                </a:solidFill>
              </a:rPr>
            </a:br>
            <a:endParaRPr lang="en-US" sz="2400" dirty="0"/>
          </a:p>
        </p:txBody>
      </p:sp>
      <p:sp>
        <p:nvSpPr>
          <p:cNvPr id="4" name="Content Placeholder 3"/>
          <p:cNvSpPr>
            <a:spLocks noGrp="1"/>
          </p:cNvSpPr>
          <p:nvPr>
            <p:ph idx="1"/>
          </p:nvPr>
        </p:nvSpPr>
        <p:spPr>
          <a:xfrm>
            <a:off x="505643" y="850108"/>
            <a:ext cx="4249237" cy="4279900"/>
          </a:xfrm>
        </p:spPr>
        <p:txBody>
          <a:bodyPr>
            <a:normAutofit fontScale="92500" lnSpcReduction="20000"/>
          </a:bodyPr>
          <a:lstStyle/>
          <a:p>
            <a:r>
              <a:rPr lang="en-US" dirty="0">
                <a:latin typeface="Arial" panose="020B0604020202020204" pitchFamily="34" charset="0"/>
                <a:cs typeface="Arial" panose="020B0604020202020204" pitchFamily="34" charset="0"/>
              </a:rPr>
              <a:t>The IRB does not have to review activities/projects that are not human subject research.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IRB review is not required, individuals are encouraged to keep this form with the project records to demonstrate how the determination was made.  </a:t>
            </a:r>
          </a:p>
          <a:p>
            <a:endParaRPr lang="en-US" dirty="0" smtClean="0">
              <a:latin typeface="Arial" panose="020B0604020202020204" pitchFamily="34" charset="0"/>
              <a:ea typeface="Times New Roman" panose="02020603050405020304" pitchFamily="18" charset="0"/>
              <a:cs typeface="Arial" panose="020B0604020202020204" pitchFamily="34" charset="0"/>
            </a:endParaRPr>
          </a:p>
          <a:p>
            <a:r>
              <a:rPr lang="en-US" dirty="0" smtClean="0">
                <a:latin typeface="Arial" panose="020B0604020202020204" pitchFamily="34" charset="0"/>
                <a:ea typeface="Times New Roman" panose="02020603050405020304" pitchFamily="18" charset="0"/>
                <a:cs typeface="Arial" panose="020B0604020202020204" pitchFamily="34" charset="0"/>
              </a:rPr>
              <a:t>If the HSDF is submitted, </a:t>
            </a:r>
            <a:r>
              <a:rPr lang="en-US" dirty="0">
                <a:latin typeface="Arial" panose="020B0604020202020204" pitchFamily="34" charset="0"/>
                <a:ea typeface="Times New Roman" panose="02020603050405020304" pitchFamily="18" charset="0"/>
                <a:cs typeface="Arial" panose="020B0604020202020204" pitchFamily="34" charset="0"/>
              </a:rPr>
              <a:t>the request must be for a single specific activity/project not multiple projects under the umbrella of the same program.   </a:t>
            </a: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Do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not submit this cover page or </a:t>
            </a:r>
            <a:r>
              <a:rPr lang="en-US"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appendix A </a:t>
            </a:r>
            <a:r>
              <a:rPr lang="en-US" dirty="0" smtClean="0">
                <a:latin typeface="Arial" panose="020B0604020202020204" pitchFamily="34" charset="0"/>
                <a:ea typeface="Times New Roman" panose="02020603050405020304" pitchFamily="18" charset="0"/>
                <a:cs typeface="Arial" panose="020B0604020202020204" pitchFamily="34" charset="0"/>
              </a:rPr>
              <a:t>with </a:t>
            </a:r>
            <a:r>
              <a:rPr lang="en-US" dirty="0">
                <a:latin typeface="Arial" panose="020B0604020202020204" pitchFamily="34" charset="0"/>
                <a:ea typeface="Times New Roman" panose="02020603050405020304" pitchFamily="18" charset="0"/>
                <a:cs typeface="Arial" panose="020B0604020202020204" pitchFamily="34" charset="0"/>
              </a:rPr>
              <a:t>your request </a:t>
            </a:r>
          </a:p>
        </p:txBody>
      </p:sp>
      <p:sp>
        <p:nvSpPr>
          <p:cNvPr id="5" name="Rectangle 4"/>
          <p:cNvSpPr/>
          <p:nvPr/>
        </p:nvSpPr>
        <p:spPr>
          <a:xfrm>
            <a:off x="0" y="3058883"/>
            <a:ext cx="7823710" cy="369332"/>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260523" y="799593"/>
            <a:ext cx="3597775" cy="4223820"/>
          </a:xfrm>
          <a:prstGeom prst="rect">
            <a:avLst/>
          </a:prstGeom>
          <a:ln>
            <a:solidFill>
              <a:schemeClr val="tx1"/>
            </a:solidFill>
          </a:ln>
        </p:spPr>
      </p:pic>
      <p:cxnSp>
        <p:nvCxnSpPr>
          <p:cNvPr id="11" name="Straight Arrow Connector 10"/>
          <p:cNvCxnSpPr/>
          <p:nvPr/>
        </p:nvCxnSpPr>
        <p:spPr>
          <a:xfrm flipV="1">
            <a:off x="4123113" y="4023360"/>
            <a:ext cx="881149" cy="498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9740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55" y="0"/>
            <a:ext cx="8229600" cy="880533"/>
          </a:xfrm>
        </p:spPr>
        <p:txBody>
          <a:bodyPr>
            <a:normAutofit/>
          </a:bodyPr>
          <a:lstStyle/>
          <a:p>
            <a:pPr algn="ctr"/>
            <a:r>
              <a:rPr lang="en-US" sz="2000" b="1" dirty="0">
                <a:solidFill>
                  <a:schemeClr val="tx1"/>
                </a:solidFill>
              </a:rPr>
              <a:t>Human Subjects Research </a:t>
            </a:r>
            <a:r>
              <a:rPr lang="en-US" sz="2000" b="1" dirty="0" smtClean="0">
                <a:solidFill>
                  <a:schemeClr val="tx1"/>
                </a:solidFill>
              </a:rPr>
              <a:t>Determination Form</a:t>
            </a:r>
            <a:endParaRPr lang="en-US" sz="2000" dirty="0"/>
          </a:p>
        </p:txBody>
      </p:sp>
      <p:sp>
        <p:nvSpPr>
          <p:cNvPr id="5" name="Rectangle 4"/>
          <p:cNvSpPr/>
          <p:nvPr/>
        </p:nvSpPr>
        <p:spPr>
          <a:xfrm>
            <a:off x="89948" y="4752056"/>
            <a:ext cx="7635800" cy="400110"/>
          </a:xfrm>
          <a:prstGeom prst="rect">
            <a:avLst/>
          </a:prstGeom>
        </p:spPr>
        <p:txBody>
          <a:bodyPr wrap="square">
            <a:spAutoFit/>
          </a:bodyPr>
          <a:lstStyle/>
          <a:p>
            <a:r>
              <a:rPr lang="en-US" sz="1000" dirty="0"/>
              <a:t>This presentation will walk you thru the steps of </a:t>
            </a:r>
            <a:r>
              <a:rPr lang="en-US" sz="1000" dirty="0" smtClean="0"/>
              <a:t>understanding the questions found in </a:t>
            </a:r>
            <a:r>
              <a:rPr lang="en-US" sz="1000" b="1" u="sng" dirty="0" smtClean="0"/>
              <a:t>Part I</a:t>
            </a:r>
            <a:r>
              <a:rPr lang="en-US" sz="1000" dirty="0" smtClean="0"/>
              <a:t>, </a:t>
            </a:r>
            <a:r>
              <a:rPr lang="en-US" sz="1000" b="1" u="sng" dirty="0" smtClean="0"/>
              <a:t>Part II</a:t>
            </a:r>
            <a:r>
              <a:rPr lang="en-US" sz="1000" dirty="0" smtClean="0"/>
              <a:t>, and </a:t>
            </a:r>
            <a:r>
              <a:rPr lang="en-US" sz="1000" b="1" u="sng" dirty="0" smtClean="0"/>
              <a:t>Part III </a:t>
            </a:r>
            <a:r>
              <a:rPr lang="en-US" sz="1000" dirty="0" smtClean="0"/>
              <a:t>of this diagram,  also found in the Human </a:t>
            </a:r>
            <a:r>
              <a:rPr lang="en-US" sz="1000" dirty="0"/>
              <a:t>Subject Research Determination Form (HSDF). </a:t>
            </a:r>
          </a:p>
        </p:txBody>
      </p:sp>
      <p:pic>
        <p:nvPicPr>
          <p:cNvPr id="3" name="Picture 2"/>
          <p:cNvPicPr>
            <a:picLocks noChangeAspect="1"/>
          </p:cNvPicPr>
          <p:nvPr/>
        </p:nvPicPr>
        <p:blipFill>
          <a:blip r:embed="rId3"/>
          <a:stretch>
            <a:fillRect/>
          </a:stretch>
        </p:blipFill>
        <p:spPr>
          <a:xfrm>
            <a:off x="2547256" y="385905"/>
            <a:ext cx="3872205" cy="4180301"/>
          </a:xfrm>
          <a:prstGeom prst="rect">
            <a:avLst/>
          </a:prstGeom>
        </p:spPr>
      </p:pic>
    </p:spTree>
    <p:extLst>
      <p:ext uri="{BB962C8B-B14F-4D97-AF65-F5344CB8AC3E}">
        <p14:creationId xmlns:p14="http://schemas.microsoft.com/office/powerpoint/2010/main" val="3449897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Human Subjects Research </a:t>
            </a:r>
            <a:r>
              <a:rPr lang="en-US" b="1" dirty="0" smtClean="0">
                <a:solidFill>
                  <a:schemeClr val="tx1"/>
                </a:solidFill>
              </a:rPr>
              <a:t>Determination</a:t>
            </a:r>
            <a:br>
              <a:rPr lang="en-US" b="1" dirty="0" smtClean="0">
                <a:solidFill>
                  <a:schemeClr val="tx1"/>
                </a:solidFill>
              </a:rPr>
            </a:br>
            <a:r>
              <a:rPr lang="en-US" b="1" dirty="0" smtClean="0">
                <a:solidFill>
                  <a:schemeClr val="tx1"/>
                </a:solidFill>
              </a:rPr>
              <a:t>Questions </a:t>
            </a:r>
            <a:endParaRPr lang="en-US" dirty="0"/>
          </a:p>
        </p:txBody>
      </p:sp>
      <p:sp>
        <p:nvSpPr>
          <p:cNvPr id="3" name="Text Placeholder 2"/>
          <p:cNvSpPr>
            <a:spLocks noGrp="1"/>
          </p:cNvSpPr>
          <p:nvPr>
            <p:ph type="body" sz="quarter" idx="10"/>
          </p:nvPr>
        </p:nvSpPr>
        <p:spPr>
          <a:xfrm>
            <a:off x="1070606" y="1052652"/>
            <a:ext cx="7002787" cy="3172107"/>
          </a:xfrm>
        </p:spPr>
        <p:txBody>
          <a:bodyPr/>
          <a:lstStyle/>
          <a:p>
            <a:pPr marL="457200" lvl="1" indent="0">
              <a:buNone/>
            </a:pPr>
            <a:endParaRPr lang="en-US" sz="2000" b="1" u="sng" dirty="0" smtClean="0">
              <a:solidFill>
                <a:srgbClr val="0070C0"/>
              </a:solidFill>
            </a:endParaRPr>
          </a:p>
          <a:p>
            <a:pPr marL="457200" lvl="1" indent="0">
              <a:buNone/>
            </a:pPr>
            <a:r>
              <a:rPr lang="en-US" sz="2000" b="1" u="sng" dirty="0" smtClean="0">
                <a:solidFill>
                  <a:srgbClr val="0070C0"/>
                </a:solidFill>
              </a:rPr>
              <a:t>Common Rule:</a:t>
            </a:r>
          </a:p>
          <a:p>
            <a:pPr marL="457200" lvl="1" indent="0">
              <a:buNone/>
            </a:pPr>
            <a:r>
              <a:rPr lang="en-US" sz="2000" b="1" dirty="0"/>
              <a:t>	</a:t>
            </a:r>
            <a:r>
              <a:rPr lang="en-US" sz="2000" b="1" dirty="0" smtClean="0"/>
              <a:t>	Part I - </a:t>
            </a:r>
            <a:r>
              <a:rPr lang="en-US" sz="2000" b="1" dirty="0" smtClean="0">
                <a:solidFill>
                  <a:srgbClr val="FF0000"/>
                </a:solidFill>
              </a:rPr>
              <a:t>Research</a:t>
            </a:r>
            <a:r>
              <a:rPr lang="en-US" sz="2000" b="1" dirty="0" smtClean="0"/>
              <a:t>  Determination  </a:t>
            </a:r>
            <a:endParaRPr lang="en-US" sz="2000" dirty="0" smtClean="0"/>
          </a:p>
          <a:p>
            <a:pPr marL="457200" lvl="1" indent="0">
              <a:buNone/>
            </a:pPr>
            <a:r>
              <a:rPr lang="en-US" sz="2000" b="1" dirty="0" smtClean="0"/>
              <a:t>		Part II - </a:t>
            </a:r>
            <a:r>
              <a:rPr lang="en-US" sz="2000" b="1" dirty="0" smtClean="0">
                <a:solidFill>
                  <a:srgbClr val="FF0000"/>
                </a:solidFill>
              </a:rPr>
              <a:t>Human  Subject  </a:t>
            </a:r>
            <a:r>
              <a:rPr lang="en-US" sz="2000" b="1" dirty="0" smtClean="0"/>
              <a:t>Determination </a:t>
            </a:r>
            <a:endParaRPr lang="en-US" sz="2000" dirty="0" smtClean="0"/>
          </a:p>
          <a:p>
            <a:pPr marL="457200" lvl="1" indent="0">
              <a:buNone/>
            </a:pPr>
            <a:endParaRPr lang="en-US" sz="2000" b="1" dirty="0" smtClean="0"/>
          </a:p>
          <a:p>
            <a:endParaRPr lang="en-US" dirty="0"/>
          </a:p>
        </p:txBody>
      </p:sp>
    </p:spTree>
    <p:extLst>
      <p:ext uri="{BB962C8B-B14F-4D97-AF65-F5344CB8AC3E}">
        <p14:creationId xmlns:p14="http://schemas.microsoft.com/office/powerpoint/2010/main" val="180385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77825" y="223469"/>
            <a:ext cx="3980980" cy="472741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12007" y="150580"/>
            <a:ext cx="3926749" cy="4800303"/>
          </a:xfrm>
          <a:prstGeom prst="rect">
            <a:avLst/>
          </a:prstGeom>
          <a:ln>
            <a:solidFill>
              <a:schemeClr val="tx1"/>
            </a:solidFill>
          </a:ln>
        </p:spPr>
      </p:pic>
      <p:sp>
        <p:nvSpPr>
          <p:cNvPr id="7" name="TextBox 6"/>
          <p:cNvSpPr txBox="1"/>
          <p:nvPr/>
        </p:nvSpPr>
        <p:spPr>
          <a:xfrm>
            <a:off x="3871213" y="4912668"/>
            <a:ext cx="787078" cy="230832"/>
          </a:xfrm>
          <a:prstGeom prst="rect">
            <a:avLst/>
          </a:prstGeom>
          <a:noFill/>
        </p:spPr>
        <p:txBody>
          <a:bodyPr wrap="square" rtlCol="0">
            <a:spAutoFit/>
          </a:bodyPr>
          <a:lstStyle/>
          <a:p>
            <a:r>
              <a:rPr lang="en-US" sz="900" dirty="0" smtClean="0"/>
              <a:t>Page 2</a:t>
            </a:r>
            <a:endParaRPr lang="en-US" sz="900" dirty="0"/>
          </a:p>
        </p:txBody>
      </p:sp>
      <p:sp>
        <p:nvSpPr>
          <p:cNvPr id="8" name="TextBox 7"/>
          <p:cNvSpPr txBox="1"/>
          <p:nvPr/>
        </p:nvSpPr>
        <p:spPr>
          <a:xfrm>
            <a:off x="8565266" y="4912668"/>
            <a:ext cx="787078" cy="230832"/>
          </a:xfrm>
          <a:prstGeom prst="rect">
            <a:avLst/>
          </a:prstGeom>
          <a:noFill/>
        </p:spPr>
        <p:txBody>
          <a:bodyPr wrap="square" rtlCol="0">
            <a:spAutoFit/>
          </a:bodyPr>
          <a:lstStyle/>
          <a:p>
            <a:r>
              <a:rPr lang="en-US" sz="900" dirty="0" smtClean="0"/>
              <a:t>Page 3</a:t>
            </a:r>
            <a:endParaRPr lang="en-US" sz="900" dirty="0"/>
          </a:p>
        </p:txBody>
      </p:sp>
    </p:spTree>
    <p:extLst>
      <p:ext uri="{BB962C8B-B14F-4D97-AF65-F5344CB8AC3E}">
        <p14:creationId xmlns:p14="http://schemas.microsoft.com/office/powerpoint/2010/main" val="4213162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Human Subjects Research Determination</a:t>
            </a:r>
            <a:br>
              <a:rPr lang="en-US" b="1" dirty="0">
                <a:solidFill>
                  <a:schemeClr val="tx1"/>
                </a:solidFill>
              </a:rPr>
            </a:br>
            <a:endParaRPr lang="en-US" dirty="0"/>
          </a:p>
        </p:txBody>
      </p:sp>
      <p:sp>
        <p:nvSpPr>
          <p:cNvPr id="3" name="Content Placeholder 2"/>
          <p:cNvSpPr>
            <a:spLocks noGrp="1"/>
          </p:cNvSpPr>
          <p:nvPr>
            <p:ph idx="1"/>
          </p:nvPr>
        </p:nvSpPr>
        <p:spPr>
          <a:xfrm>
            <a:off x="941832" y="1168399"/>
            <a:ext cx="4133088" cy="3273823"/>
          </a:xfrm>
        </p:spPr>
        <p:txBody>
          <a:bodyPr>
            <a:normAutofit fontScale="92500" lnSpcReduction="10000"/>
          </a:bodyPr>
          <a:lstStyle/>
          <a:p>
            <a:pPr marL="0" indent="0">
              <a:buNone/>
            </a:pPr>
            <a:r>
              <a:rPr lang="en-US" sz="1700" dirty="0" smtClean="0"/>
              <a:t>To </a:t>
            </a:r>
            <a:r>
              <a:rPr lang="en-US" sz="1700" dirty="0"/>
              <a:t>determine whether a </a:t>
            </a:r>
            <a:r>
              <a:rPr lang="en-US" sz="1700" dirty="0" smtClean="0"/>
              <a:t>project is a human </a:t>
            </a:r>
            <a:r>
              <a:rPr lang="en-US" sz="1700" dirty="0"/>
              <a:t>subject research project, the following questions should be addressed in </a:t>
            </a:r>
            <a:r>
              <a:rPr lang="en-US" sz="1700" i="1" u="sng" dirty="0"/>
              <a:t>chronologic order</a:t>
            </a:r>
            <a:r>
              <a:rPr lang="en-US" sz="1700" dirty="0"/>
              <a:t>:</a:t>
            </a:r>
          </a:p>
          <a:p>
            <a:pPr marL="0" indent="0">
              <a:buNone/>
            </a:pPr>
            <a:endParaRPr lang="en-US" sz="1700" dirty="0"/>
          </a:p>
          <a:p>
            <a:pPr>
              <a:buFont typeface="+mj-lt"/>
              <a:buAutoNum type="arabicPeriod"/>
            </a:pPr>
            <a:r>
              <a:rPr lang="en-US" sz="1700" dirty="0"/>
              <a:t>Does the activity involve </a:t>
            </a:r>
            <a:r>
              <a:rPr lang="en-US" sz="1700" b="1" i="1" dirty="0"/>
              <a:t>research</a:t>
            </a:r>
            <a:r>
              <a:rPr lang="en-US" sz="1700" dirty="0"/>
              <a:t>?</a:t>
            </a:r>
          </a:p>
          <a:p>
            <a:pPr>
              <a:buFont typeface="+mj-lt"/>
              <a:buAutoNum type="arabicPeriod"/>
            </a:pPr>
            <a:r>
              <a:rPr lang="en-US" sz="1700" dirty="0"/>
              <a:t>Does the research activity involve </a:t>
            </a:r>
            <a:r>
              <a:rPr lang="en-US" sz="1700" b="1" i="1" dirty="0"/>
              <a:t>human subjects</a:t>
            </a:r>
            <a:r>
              <a:rPr lang="en-US" sz="1700" dirty="0"/>
              <a:t>?</a:t>
            </a:r>
          </a:p>
          <a:p>
            <a:pPr marL="0" indent="0">
              <a:buNone/>
            </a:pPr>
            <a:r>
              <a:rPr lang="en-US" sz="1700" dirty="0"/>
              <a:t> </a:t>
            </a:r>
          </a:p>
          <a:p>
            <a:pPr marL="0" indent="0">
              <a:buNone/>
            </a:pPr>
            <a:r>
              <a:rPr lang="en-US" sz="1700" dirty="0"/>
              <a:t>If the answers to each of </a:t>
            </a:r>
            <a:r>
              <a:rPr lang="en-US" sz="1700" dirty="0" smtClean="0"/>
              <a:t>these </a:t>
            </a:r>
            <a:r>
              <a:rPr lang="en-US" sz="1700" dirty="0"/>
              <a:t>two questions is </a:t>
            </a:r>
            <a:r>
              <a:rPr lang="en-US" sz="1700" b="1" dirty="0"/>
              <a:t>yes</a:t>
            </a:r>
            <a:r>
              <a:rPr lang="en-US" sz="1700" dirty="0"/>
              <a:t>, then the </a:t>
            </a:r>
            <a:r>
              <a:rPr lang="en-US" sz="1700" dirty="0" smtClean="0"/>
              <a:t>project </a:t>
            </a:r>
            <a:r>
              <a:rPr lang="en-US" sz="1700" dirty="0"/>
              <a:t>is considered a human subject research </a:t>
            </a:r>
            <a:r>
              <a:rPr lang="en-US" sz="1700" dirty="0" smtClean="0"/>
              <a:t>project and IRB review is required. </a:t>
            </a:r>
          </a:p>
          <a:p>
            <a:pPr marL="0" indent="0">
              <a:buNone/>
            </a:pPr>
            <a:endParaRPr lang="en-US" dirty="0" smtClean="0"/>
          </a:p>
          <a:p>
            <a:endParaRPr lang="en-US" dirty="0"/>
          </a:p>
          <a:p>
            <a:endParaRPr lang="en-US" dirty="0"/>
          </a:p>
        </p:txBody>
      </p:sp>
      <p:pic>
        <p:nvPicPr>
          <p:cNvPr id="6" name="Picture 5"/>
          <p:cNvPicPr>
            <a:picLocks noChangeAspect="1"/>
          </p:cNvPicPr>
          <p:nvPr/>
        </p:nvPicPr>
        <p:blipFill>
          <a:blip r:embed="rId3"/>
          <a:stretch>
            <a:fillRect/>
          </a:stretch>
        </p:blipFill>
        <p:spPr>
          <a:xfrm>
            <a:off x="5864733" y="1069790"/>
            <a:ext cx="3114675" cy="2705100"/>
          </a:xfrm>
          <a:prstGeom prst="rect">
            <a:avLst/>
          </a:prstGeom>
        </p:spPr>
      </p:pic>
    </p:spTree>
    <p:extLst>
      <p:ext uri="{BB962C8B-B14F-4D97-AF65-F5344CB8AC3E}">
        <p14:creationId xmlns:p14="http://schemas.microsoft.com/office/powerpoint/2010/main" val="1681410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OT-whit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BOT-white-template.potx</Template>
  <TotalTime>4604</TotalTime>
  <Words>3976</Words>
  <Application>Microsoft Office PowerPoint</Application>
  <PresentationFormat>On-screen Show (16:9)</PresentationFormat>
  <Paragraphs>396</Paragraphs>
  <Slides>33</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Lucida Grande</vt:lpstr>
      <vt:lpstr>Roboto</vt:lpstr>
      <vt:lpstr>Times New Roman</vt:lpstr>
      <vt:lpstr>Webdings</vt:lpstr>
      <vt:lpstr>Wingdings</vt:lpstr>
      <vt:lpstr>BOT-white-template</vt:lpstr>
      <vt:lpstr>1_Custom Design</vt:lpstr>
      <vt:lpstr>PowerPoint Presentation</vt:lpstr>
      <vt:lpstr>Does my Project Needs IRB Review?   </vt:lpstr>
      <vt:lpstr>Human Subjects Research Determination Form  </vt:lpstr>
      <vt:lpstr>Human Subjects Research Determination Form Parts </vt:lpstr>
      <vt:lpstr>Human Subjects Research Determination Form  </vt:lpstr>
      <vt:lpstr>Human Subjects Research Determination Form</vt:lpstr>
      <vt:lpstr>Human Subjects Research Determination Questions </vt:lpstr>
      <vt:lpstr>PowerPoint Presentation</vt:lpstr>
      <vt:lpstr>Human Subjects Research Determination </vt:lpstr>
      <vt:lpstr>WHAT IS HUMAN SUBJECTS RESEARCH? </vt:lpstr>
      <vt:lpstr>Definitions – What is Research? </vt:lpstr>
      <vt:lpstr>WHAT IS A HUMAN SUBJECT? </vt:lpstr>
      <vt:lpstr>PowerPoint Presentation</vt:lpstr>
      <vt:lpstr>Definitions- Does the Research Involve Human Subjects?   </vt:lpstr>
      <vt:lpstr>When Does Research Involves HUMAN SUBJECTS? </vt:lpstr>
      <vt:lpstr>Human Subjects Research Determination </vt:lpstr>
      <vt:lpstr>What does it means the study qualify for Exempt Status? </vt:lpstr>
      <vt:lpstr>What does it means the study qualify for Expedited review? </vt:lpstr>
      <vt:lpstr>What does it means the study qualify for Full Board review? </vt:lpstr>
      <vt:lpstr>PowerPoint Presentation</vt:lpstr>
      <vt:lpstr>What is Not Human Subjects Research  </vt:lpstr>
      <vt:lpstr>What is Not Human Subjects Research  </vt:lpstr>
      <vt:lpstr>HIPAA Rule - Compliance</vt:lpstr>
      <vt:lpstr>PowerPoint Presentation</vt:lpstr>
      <vt:lpstr>HIPAA  Compliance</vt:lpstr>
      <vt:lpstr>PowerPoint Presentation</vt:lpstr>
      <vt:lpstr>HIPAA  Compliance</vt:lpstr>
      <vt:lpstr>PowerPoint Presentation</vt:lpstr>
      <vt:lpstr>PowerPoint Presentation</vt:lpstr>
      <vt:lpstr>PowerPoint Presentation</vt:lpstr>
      <vt:lpstr>Human Subjects Research Determination</vt:lpstr>
      <vt:lpstr>Human Subjects Research Determination </vt:lpstr>
      <vt:lpstr>V -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Cagganello,Mayra</cp:lastModifiedBy>
  <cp:revision>445</cp:revision>
  <dcterms:created xsi:type="dcterms:W3CDTF">2010-04-12T23:12:02Z</dcterms:created>
  <dcterms:modified xsi:type="dcterms:W3CDTF">2024-02-21T17:56:13Z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